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25"/>
  </p:notesMasterIdLst>
  <p:sldIdLst>
    <p:sldId id="258" r:id="rId2"/>
    <p:sldId id="257" r:id="rId3"/>
    <p:sldId id="265" r:id="rId4"/>
    <p:sldId id="276" r:id="rId5"/>
    <p:sldId id="278" r:id="rId6"/>
    <p:sldId id="280" r:id="rId7"/>
    <p:sldId id="277" r:id="rId8"/>
    <p:sldId id="284" r:id="rId9"/>
    <p:sldId id="285" r:id="rId10"/>
    <p:sldId id="274" r:id="rId11"/>
    <p:sldId id="259" r:id="rId12"/>
    <p:sldId id="262" r:id="rId13"/>
    <p:sldId id="263" r:id="rId14"/>
    <p:sldId id="266" r:id="rId15"/>
    <p:sldId id="270" r:id="rId16"/>
    <p:sldId id="272" r:id="rId17"/>
    <p:sldId id="271" r:id="rId18"/>
    <p:sldId id="282" r:id="rId19"/>
    <p:sldId id="268" r:id="rId20"/>
    <p:sldId id="269" r:id="rId21"/>
    <p:sldId id="267" r:id="rId22"/>
    <p:sldId id="264" r:id="rId23"/>
    <p:sldId id="273" r:id="rId24"/>
  </p:sldIdLst>
  <p:sldSz cx="17068800" cy="9601200"/>
  <p:notesSz cx="6858000" cy="9144000"/>
  <p:embeddedFontLst>
    <p:embeddedFont>
      <p:font typeface="03スマートフォントUI" panose="02000600000000000000" pitchFamily="2" charset="-128"/>
      <p:regular r:id="rId26"/>
    </p:embeddedFont>
    <p:embeddedFont>
      <p:font typeface="07やさしさゴシック" panose="02000600000000000000" pitchFamily="2" charset="-128"/>
      <p:regular r:id="rId27"/>
    </p:embeddedFont>
    <p:embeddedFont>
      <p:font typeface="マキナス 4 Flat" panose="02000600000000000000" pitchFamily="50" charset="-128"/>
      <p:regular r:id="rId28"/>
    </p:embeddedFont>
    <p:embeddedFont>
      <p:font typeface="游ゴシック" panose="020B0400000000000000" pitchFamily="50" charset="-128"/>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2F0"/>
    <a:srgbClr val="FAF2EC"/>
    <a:srgbClr val="EEEEF2"/>
    <a:srgbClr val="006CBE"/>
    <a:srgbClr val="FAF1EB"/>
    <a:srgbClr val="F2F4F4"/>
    <a:srgbClr val="BCC5C5"/>
    <a:srgbClr val="F6FEFE"/>
    <a:srgbClr val="F5FBFF"/>
    <a:srgbClr val="FEF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13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5E8EC-5D8A-4411-9AF2-EB5A0C311918}" type="datetimeFigureOut">
              <a:rPr kumimoji="1" lang="ja-JP" altLang="en-US" smtClean="0"/>
              <a:t>2025/8/31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01E7C-7129-45C4-A8EB-795CF13C30D4}" type="slidenum">
              <a:rPr kumimoji="1" lang="ja-JP" altLang="en-US" smtClean="0"/>
              <a:t>‹#›</a:t>
            </a:fld>
            <a:endParaRPr kumimoji="1" lang="ja-JP" altLang="en-US"/>
          </a:p>
        </p:txBody>
      </p:sp>
    </p:spTree>
    <p:extLst>
      <p:ext uri="{BB962C8B-B14F-4D97-AF65-F5344CB8AC3E}">
        <p14:creationId xmlns:p14="http://schemas.microsoft.com/office/powerpoint/2010/main" val="4093571084"/>
      </p:ext>
    </p:extLst>
  </p:cSld>
  <p:clrMap bg1="lt1" tx1="dk1" bg2="lt2" tx2="dk2" accent1="accent1" accent2="accent2" accent3="accent3" accent4="accent4" accent5="accent5" accent6="accent6" hlink="hlink" folHlink="folHlink"/>
  <p:notesStyle>
    <a:lvl1pPr marL="0" algn="l" defTabSz="1075334" rtl="0" eaLnBrk="1" latinLnBrk="0" hangingPunct="1">
      <a:defRPr kumimoji="1" sz="1411" kern="1200">
        <a:solidFill>
          <a:schemeClr val="tx1"/>
        </a:solidFill>
        <a:latin typeface="+mn-lt"/>
        <a:ea typeface="+mn-ea"/>
        <a:cs typeface="+mn-cs"/>
      </a:defRPr>
    </a:lvl1pPr>
    <a:lvl2pPr marL="537667" algn="l" defTabSz="1075334" rtl="0" eaLnBrk="1" latinLnBrk="0" hangingPunct="1">
      <a:defRPr kumimoji="1" sz="1411" kern="1200">
        <a:solidFill>
          <a:schemeClr val="tx1"/>
        </a:solidFill>
        <a:latin typeface="+mn-lt"/>
        <a:ea typeface="+mn-ea"/>
        <a:cs typeface="+mn-cs"/>
      </a:defRPr>
    </a:lvl2pPr>
    <a:lvl3pPr marL="1075334" algn="l" defTabSz="1075334" rtl="0" eaLnBrk="1" latinLnBrk="0" hangingPunct="1">
      <a:defRPr kumimoji="1" sz="1411" kern="1200">
        <a:solidFill>
          <a:schemeClr val="tx1"/>
        </a:solidFill>
        <a:latin typeface="+mn-lt"/>
        <a:ea typeface="+mn-ea"/>
        <a:cs typeface="+mn-cs"/>
      </a:defRPr>
    </a:lvl3pPr>
    <a:lvl4pPr marL="1613002" algn="l" defTabSz="1075334" rtl="0" eaLnBrk="1" latinLnBrk="0" hangingPunct="1">
      <a:defRPr kumimoji="1" sz="1411" kern="1200">
        <a:solidFill>
          <a:schemeClr val="tx1"/>
        </a:solidFill>
        <a:latin typeface="+mn-lt"/>
        <a:ea typeface="+mn-ea"/>
        <a:cs typeface="+mn-cs"/>
      </a:defRPr>
    </a:lvl4pPr>
    <a:lvl5pPr marL="2150669" algn="l" defTabSz="1075334" rtl="0" eaLnBrk="1" latinLnBrk="0" hangingPunct="1">
      <a:defRPr kumimoji="1" sz="1411" kern="1200">
        <a:solidFill>
          <a:schemeClr val="tx1"/>
        </a:solidFill>
        <a:latin typeface="+mn-lt"/>
        <a:ea typeface="+mn-ea"/>
        <a:cs typeface="+mn-cs"/>
      </a:defRPr>
    </a:lvl5pPr>
    <a:lvl6pPr marL="2688336" algn="l" defTabSz="1075334" rtl="0" eaLnBrk="1" latinLnBrk="0" hangingPunct="1">
      <a:defRPr kumimoji="1" sz="1411" kern="1200">
        <a:solidFill>
          <a:schemeClr val="tx1"/>
        </a:solidFill>
        <a:latin typeface="+mn-lt"/>
        <a:ea typeface="+mn-ea"/>
        <a:cs typeface="+mn-cs"/>
      </a:defRPr>
    </a:lvl6pPr>
    <a:lvl7pPr marL="3226003" algn="l" defTabSz="1075334" rtl="0" eaLnBrk="1" latinLnBrk="0" hangingPunct="1">
      <a:defRPr kumimoji="1" sz="1411" kern="1200">
        <a:solidFill>
          <a:schemeClr val="tx1"/>
        </a:solidFill>
        <a:latin typeface="+mn-lt"/>
        <a:ea typeface="+mn-ea"/>
        <a:cs typeface="+mn-cs"/>
      </a:defRPr>
    </a:lvl7pPr>
    <a:lvl8pPr marL="3763670" algn="l" defTabSz="1075334" rtl="0" eaLnBrk="1" latinLnBrk="0" hangingPunct="1">
      <a:defRPr kumimoji="1" sz="1411" kern="1200">
        <a:solidFill>
          <a:schemeClr val="tx1"/>
        </a:solidFill>
        <a:latin typeface="+mn-lt"/>
        <a:ea typeface="+mn-ea"/>
        <a:cs typeface="+mn-cs"/>
      </a:defRPr>
    </a:lvl8pPr>
    <a:lvl9pPr marL="4301338" algn="l" defTabSz="1075334" rtl="0" eaLnBrk="1" latinLnBrk="0" hangingPunct="1">
      <a:defRPr kumimoji="1" sz="14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C401E7C-7129-45C4-A8EB-795CF13C30D4}" type="slidenum">
              <a:rPr kumimoji="1" lang="ja-JP" altLang="en-US" smtClean="0"/>
              <a:t>12</a:t>
            </a:fld>
            <a:endParaRPr kumimoji="1" lang="ja-JP" altLang="en-US"/>
          </a:p>
        </p:txBody>
      </p:sp>
    </p:spTree>
    <p:extLst>
      <p:ext uri="{BB962C8B-B14F-4D97-AF65-F5344CB8AC3E}">
        <p14:creationId xmlns:p14="http://schemas.microsoft.com/office/powerpoint/2010/main" val="2637750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571308"/>
            <a:ext cx="12801600" cy="3342640"/>
          </a:xfrm>
        </p:spPr>
        <p:txBody>
          <a:bodyPr anchor="b"/>
          <a:lstStyle>
            <a:lvl1pPr algn="ctr">
              <a:defRPr sz="8400"/>
            </a:lvl1pPr>
          </a:lstStyle>
          <a:p>
            <a:r>
              <a:rPr lang="ja-JP" altLang="en-US"/>
              <a:t>マスター タイトルの書式設定</a:t>
            </a:r>
            <a:endParaRPr lang="en-US" dirty="0"/>
          </a:p>
        </p:txBody>
      </p:sp>
      <p:sp>
        <p:nvSpPr>
          <p:cNvPr id="3" name="Subtitle 2"/>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2EA5218-B9AE-4500-B61D-0959B80F525E}" type="datetimeFigureOut">
              <a:rPr kumimoji="1" lang="ja-JP" altLang="en-US" smtClean="0"/>
              <a:t>2025/8/31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4275631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2EA5218-B9AE-4500-B61D-0959B80F525E}" type="datetimeFigureOut">
              <a:rPr kumimoji="1" lang="ja-JP" altLang="en-US" smtClean="0"/>
              <a:t>2025/8/31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1641677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214860" y="511175"/>
            <a:ext cx="3680460" cy="81365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73480" y="511175"/>
            <a:ext cx="10828020" cy="8136573"/>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2EA5218-B9AE-4500-B61D-0959B80F525E}" type="datetimeFigureOut">
              <a:rPr kumimoji="1" lang="ja-JP" altLang="en-US" smtClean="0"/>
              <a:t>2025/8/31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231991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2EA5218-B9AE-4500-B61D-0959B80F525E}" type="datetimeFigureOut">
              <a:rPr kumimoji="1" lang="ja-JP" altLang="en-US" smtClean="0"/>
              <a:t>2025/8/31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1889178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64590" y="2393634"/>
            <a:ext cx="14721840" cy="3993832"/>
          </a:xfrm>
        </p:spPr>
        <p:txBody>
          <a:bodyPr anchor="b"/>
          <a:lstStyle>
            <a:lvl1pPr>
              <a:defRPr sz="8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64590" y="6425249"/>
            <a:ext cx="14721840" cy="2100262"/>
          </a:xfrm>
        </p:spPr>
        <p:txBody>
          <a:bodyPr/>
          <a:lstStyle>
            <a:lvl1pPr marL="0" indent="0">
              <a:buNone/>
              <a:defRPr sz="3360">
                <a:solidFill>
                  <a:schemeClr val="tx1">
                    <a:tint val="82000"/>
                  </a:schemeClr>
                </a:solidFill>
              </a:defRPr>
            </a:lvl1pPr>
            <a:lvl2pPr marL="640080" indent="0">
              <a:buNone/>
              <a:defRPr sz="2800">
                <a:solidFill>
                  <a:schemeClr val="tx1">
                    <a:tint val="82000"/>
                  </a:schemeClr>
                </a:solidFill>
              </a:defRPr>
            </a:lvl2pPr>
            <a:lvl3pPr marL="1280160" indent="0">
              <a:buNone/>
              <a:defRPr sz="2520">
                <a:solidFill>
                  <a:schemeClr val="tx1">
                    <a:tint val="82000"/>
                  </a:schemeClr>
                </a:solidFill>
              </a:defRPr>
            </a:lvl3pPr>
            <a:lvl4pPr marL="1920240" indent="0">
              <a:buNone/>
              <a:defRPr sz="2240">
                <a:solidFill>
                  <a:schemeClr val="tx1">
                    <a:tint val="82000"/>
                  </a:schemeClr>
                </a:solidFill>
              </a:defRPr>
            </a:lvl4pPr>
            <a:lvl5pPr marL="2560320" indent="0">
              <a:buNone/>
              <a:defRPr sz="2240">
                <a:solidFill>
                  <a:schemeClr val="tx1">
                    <a:tint val="82000"/>
                  </a:schemeClr>
                </a:solidFill>
              </a:defRPr>
            </a:lvl5pPr>
            <a:lvl6pPr marL="3200400" indent="0">
              <a:buNone/>
              <a:defRPr sz="2240">
                <a:solidFill>
                  <a:schemeClr val="tx1">
                    <a:tint val="82000"/>
                  </a:schemeClr>
                </a:solidFill>
              </a:defRPr>
            </a:lvl6pPr>
            <a:lvl7pPr marL="3840480" indent="0">
              <a:buNone/>
              <a:defRPr sz="2240">
                <a:solidFill>
                  <a:schemeClr val="tx1">
                    <a:tint val="82000"/>
                  </a:schemeClr>
                </a:solidFill>
              </a:defRPr>
            </a:lvl7pPr>
            <a:lvl8pPr marL="4480560" indent="0">
              <a:buNone/>
              <a:defRPr sz="2240">
                <a:solidFill>
                  <a:schemeClr val="tx1">
                    <a:tint val="82000"/>
                  </a:schemeClr>
                </a:solidFill>
              </a:defRPr>
            </a:lvl8pPr>
            <a:lvl9pPr marL="5120640" indent="0">
              <a:buNone/>
              <a:defRPr sz="224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2EA5218-B9AE-4500-B61D-0959B80F525E}" type="datetimeFigureOut">
              <a:rPr kumimoji="1" lang="ja-JP" altLang="en-US" smtClean="0"/>
              <a:t>2025/8/31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2755659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73480" y="2555875"/>
            <a:ext cx="7254240" cy="60918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8641080" y="2555875"/>
            <a:ext cx="7254240" cy="60918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2EA5218-B9AE-4500-B61D-0959B80F525E}" type="datetimeFigureOut">
              <a:rPr kumimoji="1" lang="ja-JP" altLang="en-US" smtClean="0"/>
              <a:t>2025/8/31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3562968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75703" y="511176"/>
            <a:ext cx="14721840" cy="18557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ja-JP" altLang="en-US"/>
              <a:t>マスター テキストの書式設定</a:t>
            </a:r>
          </a:p>
        </p:txBody>
      </p:sp>
      <p:sp>
        <p:nvSpPr>
          <p:cNvPr id="4" name="Content Placeholder 3"/>
          <p:cNvSpPr>
            <a:spLocks noGrp="1"/>
          </p:cNvSpPr>
          <p:nvPr>
            <p:ph sz="half" idx="2"/>
          </p:nvPr>
        </p:nvSpPr>
        <p:spPr>
          <a:xfrm>
            <a:off x="1175704" y="3507105"/>
            <a:ext cx="7220902" cy="515842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ja-JP" altLang="en-US"/>
              <a:t>マスター テキストの書式設定</a:t>
            </a:r>
          </a:p>
        </p:txBody>
      </p:sp>
      <p:sp>
        <p:nvSpPr>
          <p:cNvPr id="6" name="Content Placeholder 5"/>
          <p:cNvSpPr>
            <a:spLocks noGrp="1"/>
          </p:cNvSpPr>
          <p:nvPr>
            <p:ph sz="quarter" idx="4"/>
          </p:nvPr>
        </p:nvSpPr>
        <p:spPr>
          <a:xfrm>
            <a:off x="8641080" y="3507105"/>
            <a:ext cx="7256463" cy="515842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2EA5218-B9AE-4500-B61D-0959B80F525E}" type="datetimeFigureOut">
              <a:rPr kumimoji="1" lang="ja-JP" altLang="en-US" smtClean="0"/>
              <a:t>2025/8/31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288305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2EA5218-B9AE-4500-B61D-0959B80F525E}" type="datetimeFigureOut">
              <a:rPr kumimoji="1" lang="ja-JP" altLang="en-US" smtClean="0"/>
              <a:t>2025/8/31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88553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EA5218-B9AE-4500-B61D-0959B80F525E}" type="datetimeFigureOut">
              <a:rPr kumimoji="1" lang="ja-JP" altLang="en-US" smtClean="0"/>
              <a:t>2025/8/31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2141594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75704" y="640080"/>
            <a:ext cx="5505132" cy="2240280"/>
          </a:xfrm>
        </p:spPr>
        <p:txBody>
          <a:bodyPr anchor="b"/>
          <a:lstStyle>
            <a:lvl1pPr>
              <a:defRPr sz="4480"/>
            </a:lvl1pPr>
          </a:lstStyle>
          <a:p>
            <a:r>
              <a:rPr lang="ja-JP" altLang="en-US"/>
              <a:t>マスター タイトルの書式設定</a:t>
            </a:r>
            <a:endParaRPr lang="en-US" dirty="0"/>
          </a:p>
        </p:txBody>
      </p:sp>
      <p:sp>
        <p:nvSpPr>
          <p:cNvPr id="3" name="Content Placeholder 2"/>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2EA5218-B9AE-4500-B61D-0959B80F525E}" type="datetimeFigureOut">
              <a:rPr kumimoji="1" lang="ja-JP" altLang="en-US" smtClean="0"/>
              <a:t>2025/8/31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148654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75704" y="640080"/>
            <a:ext cx="5505132" cy="2240280"/>
          </a:xfrm>
        </p:spPr>
        <p:txBody>
          <a:bodyPr anchor="b"/>
          <a:lstStyle>
            <a:lvl1pPr>
              <a:defRPr sz="448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256463" y="1382396"/>
            <a:ext cx="864108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2EA5218-B9AE-4500-B61D-0959B80F525E}" type="datetimeFigureOut">
              <a:rPr kumimoji="1" lang="ja-JP" altLang="en-US" smtClean="0"/>
              <a:t>2025/8/31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2608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82000"/>
                  </a:schemeClr>
                </a:solidFill>
              </a:defRPr>
            </a:lvl1pPr>
          </a:lstStyle>
          <a:p>
            <a:fld id="{B2EA5218-B9AE-4500-B61D-0959B80F525E}" type="datetimeFigureOut">
              <a:rPr kumimoji="1" lang="ja-JP" altLang="en-US" smtClean="0"/>
              <a:t>2025/8/31</a:t>
            </a:fld>
            <a:endParaRPr kumimoji="1" lang="ja-JP" altLang="en-US"/>
          </a:p>
        </p:txBody>
      </p:sp>
      <p:sp>
        <p:nvSpPr>
          <p:cNvPr id="5" name="Footer Placeholder 4"/>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82000"/>
                  </a:schemeClr>
                </a:solidFill>
              </a:defRPr>
            </a:lvl1pPr>
          </a:lstStyle>
          <a:p>
            <a:fld id="{9A48D32E-AE2D-4BEA-AC6A-B6FB17EC9AD6}" type="slidenum">
              <a:rPr kumimoji="1" lang="ja-JP" altLang="en-US" smtClean="0"/>
              <a:t>‹#›</a:t>
            </a:fld>
            <a:endParaRPr kumimoji="1" lang="ja-JP" altLang="en-US"/>
          </a:p>
        </p:txBody>
      </p:sp>
    </p:spTree>
    <p:extLst>
      <p:ext uri="{BB962C8B-B14F-4D97-AF65-F5344CB8AC3E}">
        <p14:creationId xmlns:p14="http://schemas.microsoft.com/office/powerpoint/2010/main" val="37093396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280160" rtl="0" eaLnBrk="1" latinLnBrk="0" hangingPunct="1">
        <a:lnSpc>
          <a:spcPct val="90000"/>
        </a:lnSpc>
        <a:spcBef>
          <a:spcPct val="0"/>
        </a:spcBef>
        <a:buNone/>
        <a:defRPr kumimoji="1"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kumimoji="1"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kumimoji="1"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kumimoji="1"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9pPr>
    </p:bodyStyle>
    <p:otherStyle>
      <a:defPPr>
        <a:defRPr lang="en-US"/>
      </a:defPPr>
      <a:lvl1pPr marL="0" algn="l" defTabSz="1280160" rtl="0" eaLnBrk="1" latinLnBrk="0" hangingPunct="1">
        <a:defRPr kumimoji="1" sz="2520" kern="1200">
          <a:solidFill>
            <a:schemeClr val="tx1"/>
          </a:solidFill>
          <a:latin typeface="+mn-lt"/>
          <a:ea typeface="+mn-ea"/>
          <a:cs typeface="+mn-cs"/>
        </a:defRPr>
      </a:lvl1pPr>
      <a:lvl2pPr marL="640080" algn="l" defTabSz="1280160" rtl="0" eaLnBrk="1" latinLnBrk="0" hangingPunct="1">
        <a:defRPr kumimoji="1" sz="2520" kern="1200">
          <a:solidFill>
            <a:schemeClr val="tx1"/>
          </a:solidFill>
          <a:latin typeface="+mn-lt"/>
          <a:ea typeface="+mn-ea"/>
          <a:cs typeface="+mn-cs"/>
        </a:defRPr>
      </a:lvl2pPr>
      <a:lvl3pPr marL="1280160" algn="l" defTabSz="1280160" rtl="0" eaLnBrk="1" latinLnBrk="0" hangingPunct="1">
        <a:defRPr kumimoji="1" sz="2520" kern="1200">
          <a:solidFill>
            <a:schemeClr val="tx1"/>
          </a:solidFill>
          <a:latin typeface="+mn-lt"/>
          <a:ea typeface="+mn-ea"/>
          <a:cs typeface="+mn-cs"/>
        </a:defRPr>
      </a:lvl3pPr>
      <a:lvl4pPr marL="1920240" algn="l" defTabSz="1280160" rtl="0" eaLnBrk="1" latinLnBrk="0" hangingPunct="1">
        <a:defRPr kumimoji="1" sz="2520" kern="1200">
          <a:solidFill>
            <a:schemeClr val="tx1"/>
          </a:solidFill>
          <a:latin typeface="+mn-lt"/>
          <a:ea typeface="+mn-ea"/>
          <a:cs typeface="+mn-cs"/>
        </a:defRPr>
      </a:lvl4pPr>
      <a:lvl5pPr marL="2560320" algn="l" defTabSz="1280160" rtl="0" eaLnBrk="1" latinLnBrk="0" hangingPunct="1">
        <a:defRPr kumimoji="1" sz="2520" kern="1200">
          <a:solidFill>
            <a:schemeClr val="tx1"/>
          </a:solidFill>
          <a:latin typeface="+mn-lt"/>
          <a:ea typeface="+mn-ea"/>
          <a:cs typeface="+mn-cs"/>
        </a:defRPr>
      </a:lvl5pPr>
      <a:lvl6pPr marL="3200400" algn="l" defTabSz="1280160" rtl="0" eaLnBrk="1" latinLnBrk="0" hangingPunct="1">
        <a:defRPr kumimoji="1" sz="2520" kern="1200">
          <a:solidFill>
            <a:schemeClr val="tx1"/>
          </a:solidFill>
          <a:latin typeface="+mn-lt"/>
          <a:ea typeface="+mn-ea"/>
          <a:cs typeface="+mn-cs"/>
        </a:defRPr>
      </a:lvl6pPr>
      <a:lvl7pPr marL="3840480" algn="l" defTabSz="1280160" rtl="0" eaLnBrk="1" latinLnBrk="0" hangingPunct="1">
        <a:defRPr kumimoji="1" sz="2520" kern="1200">
          <a:solidFill>
            <a:schemeClr val="tx1"/>
          </a:solidFill>
          <a:latin typeface="+mn-lt"/>
          <a:ea typeface="+mn-ea"/>
          <a:cs typeface="+mn-cs"/>
        </a:defRPr>
      </a:lvl7pPr>
      <a:lvl8pPr marL="4480560" algn="l" defTabSz="1280160" rtl="0" eaLnBrk="1" latinLnBrk="0" hangingPunct="1">
        <a:defRPr kumimoji="1" sz="2520" kern="1200">
          <a:solidFill>
            <a:schemeClr val="tx1"/>
          </a:solidFill>
          <a:latin typeface="+mn-lt"/>
          <a:ea typeface="+mn-ea"/>
          <a:cs typeface="+mn-cs"/>
        </a:defRPr>
      </a:lvl8pPr>
      <a:lvl9pPr marL="5120640" algn="l" defTabSz="1280160" rtl="0" eaLnBrk="1" latinLnBrk="0" hangingPunct="1">
        <a:defRPr kumimoji="1"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microsoft.com/office/2007/relationships/hdphoto" Target="../media/hdphoto1.wdp"/><Relationship Id="rId9" Type="http://schemas.openxmlformats.org/officeDocument/2006/relationships/image" Target="../media/image58.jpe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jpe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jpe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6.gif"/><Relationship Id="rId5" Type="http://schemas.openxmlformats.org/officeDocument/2006/relationships/image" Target="../media/image8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2.xml"/><Relationship Id="rId7" Type="http://schemas.openxmlformats.org/officeDocument/2006/relationships/image" Target="../media/image9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gif"/></Relationships>
</file>

<file path=ppt/slides/_rels/slide21.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99.png"/><Relationship Id="rId7" Type="http://schemas.openxmlformats.org/officeDocument/2006/relationships/image" Target="../media/image103.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2.jpeg"/><Relationship Id="rId11" Type="http://schemas.openxmlformats.org/officeDocument/2006/relationships/image" Target="../media/image107.jpe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jpeg"/><Relationship Id="rId9" Type="http://schemas.openxmlformats.org/officeDocument/2006/relationships/image" Target="../media/image105.png"/></Relationships>
</file>

<file path=ppt/slides/_rels/slide22.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8.png"/><Relationship Id="rId7" Type="http://schemas.openxmlformats.org/officeDocument/2006/relationships/image" Target="../media/image102.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14.png"/><Relationship Id="rId5" Type="http://schemas.openxmlformats.org/officeDocument/2006/relationships/image" Target="../media/image110.jpeg"/><Relationship Id="rId10" Type="http://schemas.openxmlformats.org/officeDocument/2006/relationships/image" Target="../media/image113.jpeg"/><Relationship Id="rId4" Type="http://schemas.openxmlformats.org/officeDocument/2006/relationships/image" Target="../media/image109.jpeg"/><Relationship Id="rId9" Type="http://schemas.openxmlformats.org/officeDocument/2006/relationships/image" Target="../media/image1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15.jpe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D791-CD58-B474-3370-2ED3C39D7D8F}"/>
            </a:ext>
          </a:extLst>
        </p:cNvPr>
        <p:cNvGrpSpPr/>
        <p:nvPr/>
      </p:nvGrpSpPr>
      <p:grpSpPr>
        <a:xfrm>
          <a:off x="0" y="0"/>
          <a:ext cx="0" cy="0"/>
          <a:chOff x="0" y="0"/>
          <a:chExt cx="0" cy="0"/>
        </a:xfrm>
      </p:grpSpPr>
      <p:cxnSp>
        <p:nvCxnSpPr>
          <p:cNvPr id="6" name="直線コネクタ 5">
            <a:extLst>
              <a:ext uri="{FF2B5EF4-FFF2-40B4-BE49-F238E27FC236}">
                <a16:creationId xmlns:a16="http://schemas.microsoft.com/office/drawing/2014/main" id="{CA907A38-CA70-4A88-5557-B0D048B31F76}"/>
              </a:ext>
            </a:extLst>
          </p:cNvPr>
          <p:cNvCxnSpPr>
            <a:cxnSpLocks/>
          </p:cNvCxnSpPr>
          <p:nvPr/>
        </p:nvCxnSpPr>
        <p:spPr>
          <a:xfrm>
            <a:off x="8534400" y="-1600200"/>
            <a:ext cx="0" cy="12801600"/>
          </a:xfrm>
          <a:prstGeom prst="line">
            <a:avLst/>
          </a:prstGeom>
          <a:ln w="3175">
            <a:solidFill>
              <a:schemeClr val="tx2">
                <a:lumMod val="10000"/>
                <a:lumOff val="90000"/>
              </a:schemeClr>
            </a:solidFill>
          </a:ln>
        </p:spPr>
        <p:style>
          <a:lnRef idx="2">
            <a:schemeClr val="accent1"/>
          </a:lnRef>
          <a:fillRef idx="0">
            <a:schemeClr val="accent1"/>
          </a:fillRef>
          <a:effectRef idx="1">
            <a:schemeClr val="accent1"/>
          </a:effectRef>
          <a:fontRef idx="minor">
            <a:schemeClr val="tx1"/>
          </a:fontRef>
        </p:style>
      </p:cxnSp>
      <p:pic>
        <p:nvPicPr>
          <p:cNvPr id="19" name="図 18">
            <a:extLst>
              <a:ext uri="{FF2B5EF4-FFF2-40B4-BE49-F238E27FC236}">
                <a16:creationId xmlns:a16="http://schemas.microsoft.com/office/drawing/2014/main" id="{F912710F-0144-827D-33FE-63D2E5717E95}"/>
              </a:ext>
            </a:extLst>
          </p:cNvPr>
          <p:cNvPicPr>
            <a:picLocks noChangeAspect="1"/>
          </p:cNvPicPr>
          <p:nvPr/>
        </p:nvPicPr>
        <p:blipFill>
          <a:blip r:embed="rId2"/>
          <a:stretch>
            <a:fillRect/>
          </a:stretch>
        </p:blipFill>
        <p:spPr>
          <a:xfrm>
            <a:off x="0" y="0"/>
            <a:ext cx="17068799" cy="10060132"/>
          </a:xfrm>
          <a:prstGeom prst="rect">
            <a:avLst/>
          </a:prstGeom>
        </p:spPr>
      </p:pic>
    </p:spTree>
    <p:extLst>
      <p:ext uri="{BB962C8B-B14F-4D97-AF65-F5344CB8AC3E}">
        <p14:creationId xmlns:p14="http://schemas.microsoft.com/office/powerpoint/2010/main" val="2029125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C085E-C2B0-C8B7-A54C-19AB32F18399}"/>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BFDACB86-22D3-CF18-5CA2-08DFCDBBFFB7}"/>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84A45796-9BDE-B320-AC3B-5126444D453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2" name="四角形: 角を丸くする 1">
            <a:extLst>
              <a:ext uri="{FF2B5EF4-FFF2-40B4-BE49-F238E27FC236}">
                <a16:creationId xmlns:a16="http://schemas.microsoft.com/office/drawing/2014/main" id="{4B0B65D1-0947-C389-6A46-47095582A334}"/>
              </a:ext>
            </a:extLst>
          </p:cNvPr>
          <p:cNvSpPr/>
          <p:nvPr/>
        </p:nvSpPr>
        <p:spPr>
          <a:xfrm>
            <a:off x="8774581" y="99782"/>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5B878C8-588A-2884-AEA7-90C015B5E43C}"/>
              </a:ext>
            </a:extLst>
          </p:cNvPr>
          <p:cNvSpPr txBox="1"/>
          <p:nvPr/>
        </p:nvSpPr>
        <p:spPr>
          <a:xfrm>
            <a:off x="1382071" y="3160461"/>
            <a:ext cx="7236883" cy="1015663"/>
          </a:xfrm>
          <a:prstGeom prst="rect">
            <a:avLst/>
          </a:prstGeom>
          <a:noFill/>
        </p:spPr>
        <p:txBody>
          <a:bodyPr wrap="square" rtlCol="0">
            <a:spAutoFit/>
          </a:bodyPr>
          <a:lstStyle/>
          <a:p>
            <a:r>
              <a:rPr kumimoji="1" lang="en-US" altLang="ja-JP" sz="6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3DCD</a:t>
            </a:r>
            <a:endParaRPr kumimoji="1" lang="ja-JP" altLang="en-US" sz="54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pic>
        <p:nvPicPr>
          <p:cNvPr id="7" name="図 6" descr="皿の上の食べ物&#10;&#10;AI によって生成されたコンテンツは間違っている可能性があります。">
            <a:extLst>
              <a:ext uri="{FF2B5EF4-FFF2-40B4-BE49-F238E27FC236}">
                <a16:creationId xmlns:a16="http://schemas.microsoft.com/office/drawing/2014/main" id="{CD1E665E-9A59-25E6-0242-2A4D44E9BA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18171" y="569082"/>
            <a:ext cx="3423222" cy="1925562"/>
          </a:xfrm>
          <a:prstGeom prst="rect">
            <a:avLst/>
          </a:prstGeom>
        </p:spPr>
      </p:pic>
      <p:pic>
        <p:nvPicPr>
          <p:cNvPr id="8" name="図 7">
            <a:extLst>
              <a:ext uri="{FF2B5EF4-FFF2-40B4-BE49-F238E27FC236}">
                <a16:creationId xmlns:a16="http://schemas.microsoft.com/office/drawing/2014/main" id="{64477936-885A-652F-69CE-FC5A9E8C7F3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25819" y="1726387"/>
            <a:ext cx="3703251" cy="1925562"/>
          </a:xfrm>
          <a:prstGeom prst="rect">
            <a:avLst/>
          </a:prstGeom>
        </p:spPr>
      </p:pic>
      <p:pic>
        <p:nvPicPr>
          <p:cNvPr id="9" name="図 8" descr="食品, テーブル, 座る, ケーキ が含まれている画像&#10;&#10;AI によって生成されたコンテンツは間違っている可能性があります。">
            <a:extLst>
              <a:ext uri="{FF2B5EF4-FFF2-40B4-BE49-F238E27FC236}">
                <a16:creationId xmlns:a16="http://schemas.microsoft.com/office/drawing/2014/main" id="{C1A1EA5F-6B7F-E83D-2366-D25AFCEABC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85832" y="3216591"/>
            <a:ext cx="3423218" cy="1925561"/>
          </a:xfrm>
          <a:prstGeom prst="rect">
            <a:avLst/>
          </a:prstGeom>
        </p:spPr>
      </p:pic>
      <p:pic>
        <p:nvPicPr>
          <p:cNvPr id="14" name="図 13" descr="部屋に備えている様々な家具&#10;&#10;AI によって生成されたコンテンツは間違っている可能性があります。">
            <a:extLst>
              <a:ext uri="{FF2B5EF4-FFF2-40B4-BE49-F238E27FC236}">
                <a16:creationId xmlns:a16="http://schemas.microsoft.com/office/drawing/2014/main" id="{3038B0A4-F14A-17E1-370C-371F330E3F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51297" y="4153170"/>
            <a:ext cx="3423222" cy="1925562"/>
          </a:xfrm>
          <a:prstGeom prst="rect">
            <a:avLst/>
          </a:prstGeom>
        </p:spPr>
      </p:pic>
      <p:pic>
        <p:nvPicPr>
          <p:cNvPr id="15" name="図 14" descr="屋内, グリーン, ベッド, 建物 が含まれている画像&#10;&#10;AI によって生成されたコンテンツは間違っている可能性があります。">
            <a:extLst>
              <a:ext uri="{FF2B5EF4-FFF2-40B4-BE49-F238E27FC236}">
                <a16:creationId xmlns:a16="http://schemas.microsoft.com/office/drawing/2014/main" id="{CCB84C8A-CB76-5EDB-09F9-5935E23EE30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31854" y="6187460"/>
            <a:ext cx="1395855" cy="1973522"/>
          </a:xfrm>
          <a:prstGeom prst="rect">
            <a:avLst/>
          </a:prstGeom>
        </p:spPr>
      </p:pic>
      <p:pic>
        <p:nvPicPr>
          <p:cNvPr id="16" name="図 15" descr="レゴ, 部屋, 時計 が含まれている画像&#10;&#10;AI によって生成されたコンテンツは間違っている可能性があります。">
            <a:extLst>
              <a:ext uri="{FF2B5EF4-FFF2-40B4-BE49-F238E27FC236}">
                <a16:creationId xmlns:a16="http://schemas.microsoft.com/office/drawing/2014/main" id="{8C6C1B6B-F0B9-F29E-FF0E-3102D32F1F6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031404" y="6989334"/>
            <a:ext cx="2528707" cy="1422397"/>
          </a:xfrm>
          <a:prstGeom prst="rect">
            <a:avLst/>
          </a:prstGeom>
        </p:spPr>
      </p:pic>
      <p:sp>
        <p:nvSpPr>
          <p:cNvPr id="17" name="テキスト ボックス 16">
            <a:extLst>
              <a:ext uri="{FF2B5EF4-FFF2-40B4-BE49-F238E27FC236}">
                <a16:creationId xmlns:a16="http://schemas.microsoft.com/office/drawing/2014/main" id="{DE498A36-39C3-63DD-7D2B-4B26DF719BE7}"/>
              </a:ext>
            </a:extLst>
          </p:cNvPr>
          <p:cNvSpPr txBox="1"/>
          <p:nvPr/>
        </p:nvSpPr>
        <p:spPr>
          <a:xfrm>
            <a:off x="14099117" y="8564214"/>
            <a:ext cx="2714380" cy="707886"/>
          </a:xfrm>
          <a:prstGeom prst="rect">
            <a:avLst/>
          </a:prstGeom>
          <a:noFill/>
        </p:spPr>
        <p:txBody>
          <a:bodyPr wrap="square" rtlCol="0">
            <a:spAutoFit/>
          </a:bodyPr>
          <a:lstStyle/>
          <a:p>
            <a:r>
              <a:rPr kumimoji="1" lang="ja-JP" altLang="en-US" sz="4000" dirty="0">
                <a:solidFill>
                  <a:schemeClr val="bg1">
                    <a:lumMod val="50000"/>
                  </a:schemeClr>
                </a:solidFill>
                <a:latin typeface="03スマートフォントUI" panose="02000600000000000000" pitchFamily="2" charset="-128"/>
                <a:ea typeface="03スマートフォントUI" panose="02000600000000000000" pitchFamily="2" charset="-128"/>
              </a:rPr>
              <a:t>全</a:t>
            </a:r>
            <a:r>
              <a:rPr kumimoji="1" lang="en-US" altLang="ja-JP" sz="4000" dirty="0">
                <a:solidFill>
                  <a:schemeClr val="bg1">
                    <a:lumMod val="50000"/>
                  </a:schemeClr>
                </a:solidFill>
                <a:latin typeface="03スマートフォントUI" panose="02000600000000000000" pitchFamily="2" charset="-128"/>
                <a:ea typeface="03スマートフォントUI" panose="02000600000000000000" pitchFamily="2" charset="-128"/>
              </a:rPr>
              <a:t>5</a:t>
            </a:r>
            <a:r>
              <a:rPr kumimoji="1" lang="ja-JP" altLang="en-US" sz="4000" dirty="0">
                <a:solidFill>
                  <a:schemeClr val="bg1">
                    <a:lumMod val="50000"/>
                  </a:schemeClr>
                </a:solidFill>
                <a:latin typeface="03スマートフォントUI" panose="02000600000000000000" pitchFamily="2" charset="-128"/>
                <a:ea typeface="03スマートフォントUI" panose="02000600000000000000" pitchFamily="2" charset="-128"/>
              </a:rPr>
              <a:t>ページ</a:t>
            </a:r>
          </a:p>
        </p:txBody>
      </p:sp>
      <p:sp>
        <p:nvSpPr>
          <p:cNvPr id="10" name="テキスト ボックス 9">
            <a:extLst>
              <a:ext uri="{FF2B5EF4-FFF2-40B4-BE49-F238E27FC236}">
                <a16:creationId xmlns:a16="http://schemas.microsoft.com/office/drawing/2014/main" id="{9C49EFC6-FD5C-CDAF-7FCD-11C03738DFCD}"/>
              </a:ext>
            </a:extLst>
          </p:cNvPr>
          <p:cNvSpPr txBox="1"/>
          <p:nvPr/>
        </p:nvSpPr>
        <p:spPr>
          <a:xfrm>
            <a:off x="1382072" y="6461297"/>
            <a:ext cx="7236883" cy="1477328"/>
          </a:xfrm>
          <a:prstGeom prst="rect">
            <a:avLst/>
          </a:prstGeom>
          <a:noFill/>
        </p:spPr>
        <p:txBody>
          <a:bodyPr wrap="square" rtlCol="0">
            <a:spAutoFit/>
          </a:bodyPr>
          <a:lstStyle/>
          <a:p>
            <a:r>
              <a:rPr kumimoji="1" lang="ja-JP" altLang="en-US" sz="5400" b="1" dirty="0">
                <a:solidFill>
                  <a:schemeClr val="bg1">
                    <a:lumMod val="85000"/>
                  </a:schemeClr>
                </a:solidFill>
                <a:latin typeface="03スマートフォントUI" panose="02000600000000000000" pitchFamily="2" charset="-128"/>
                <a:ea typeface="03スマートフォントUI" panose="02000600000000000000" pitchFamily="2" charset="-128"/>
              </a:rPr>
              <a:t>その他</a:t>
            </a:r>
            <a:endParaRPr kumimoji="1" lang="en-US" altLang="ja-JP" sz="5400" b="1" dirty="0">
              <a:solidFill>
                <a:schemeClr val="bg1">
                  <a:lumMod val="85000"/>
                </a:schemeClr>
              </a:solidFill>
              <a:latin typeface="03スマートフォントUI" panose="02000600000000000000" pitchFamily="2" charset="-128"/>
              <a:ea typeface="03スマートフォントUI" panose="02000600000000000000" pitchFamily="2" charset="-128"/>
            </a:endParaRPr>
          </a:p>
          <a:p>
            <a:r>
              <a:rPr kumimoji="1" lang="en-US" altLang="ja-JP" sz="3600" b="1" dirty="0">
                <a:solidFill>
                  <a:schemeClr val="bg1">
                    <a:lumMod val="85000"/>
                  </a:schemeClr>
                </a:solidFill>
                <a:latin typeface="03スマートフォントUI" panose="02000600000000000000" pitchFamily="2" charset="-128"/>
                <a:ea typeface="03スマートフォントUI" panose="02000600000000000000" pitchFamily="2" charset="-128"/>
              </a:rPr>
              <a:t>(CAD</a:t>
            </a:r>
            <a:r>
              <a:rPr kumimoji="1" lang="ja-JP" altLang="en-US" sz="3600" b="1" dirty="0">
                <a:solidFill>
                  <a:schemeClr val="bg1">
                    <a:lumMod val="85000"/>
                  </a:schemeClr>
                </a:solidFill>
                <a:latin typeface="03スマートフォントUI" panose="02000600000000000000" pitchFamily="2" charset="-128"/>
                <a:ea typeface="03スマートフォントUI" panose="02000600000000000000" pitchFamily="2" charset="-128"/>
              </a:rPr>
              <a:t>と絵</a:t>
            </a:r>
            <a:r>
              <a:rPr kumimoji="1" lang="en-US" altLang="ja-JP" sz="3600" b="1" dirty="0">
                <a:solidFill>
                  <a:schemeClr val="bg1">
                    <a:lumMod val="85000"/>
                  </a:schemeClr>
                </a:solidFill>
                <a:latin typeface="03スマートフォントUI" panose="02000600000000000000" pitchFamily="2" charset="-128"/>
                <a:ea typeface="03スマートフォントUI" panose="02000600000000000000" pitchFamily="2" charset="-128"/>
              </a:rPr>
              <a:t>)</a:t>
            </a:r>
            <a:endParaRPr kumimoji="1" lang="ja-JP" altLang="en-US" sz="3200" dirty="0">
              <a:solidFill>
                <a:schemeClr val="bg1">
                  <a:lumMod val="85000"/>
                </a:schemeClr>
              </a:solidFill>
              <a:latin typeface="03スマートフォントUI" panose="02000600000000000000" pitchFamily="2" charset="-128"/>
              <a:ea typeface="03スマートフォントUI" panose="02000600000000000000" pitchFamily="2" charset="-128"/>
            </a:endParaRPr>
          </a:p>
        </p:txBody>
      </p:sp>
      <p:sp>
        <p:nvSpPr>
          <p:cNvPr id="11" name="テキスト ボックス 10">
            <a:extLst>
              <a:ext uri="{FF2B5EF4-FFF2-40B4-BE49-F238E27FC236}">
                <a16:creationId xmlns:a16="http://schemas.microsoft.com/office/drawing/2014/main" id="{4A313D63-3806-80BA-D739-EB1555E8F105}"/>
              </a:ext>
            </a:extLst>
          </p:cNvPr>
          <p:cNvSpPr txBox="1"/>
          <p:nvPr/>
        </p:nvSpPr>
        <p:spPr>
          <a:xfrm>
            <a:off x="1382074" y="4776578"/>
            <a:ext cx="7236883" cy="1015663"/>
          </a:xfrm>
          <a:prstGeom prst="rect">
            <a:avLst/>
          </a:prstGeom>
          <a:noFill/>
        </p:spPr>
        <p:txBody>
          <a:bodyPr wrap="square" rtlCol="0">
            <a:spAutoFit/>
          </a:bodyPr>
          <a:lstStyle/>
          <a:p>
            <a:r>
              <a:rPr kumimoji="1" lang="ja-JP" altLang="en-US" sz="6000" b="1" dirty="0">
                <a:solidFill>
                  <a:schemeClr val="bg1">
                    <a:lumMod val="85000"/>
                  </a:schemeClr>
                </a:solidFill>
                <a:latin typeface="03スマートフォントUI" panose="02000600000000000000" pitchFamily="2" charset="-128"/>
                <a:ea typeface="03スマートフォントUI" panose="02000600000000000000" pitchFamily="2" charset="-128"/>
              </a:rPr>
              <a:t>プログラミング</a:t>
            </a:r>
            <a:endParaRPr kumimoji="1" lang="ja-JP" altLang="en-US" sz="5400" dirty="0">
              <a:solidFill>
                <a:schemeClr val="bg1">
                  <a:lumMod val="85000"/>
                </a:schemeClr>
              </a:solidFill>
              <a:latin typeface="03スマートフォントUI" panose="02000600000000000000" pitchFamily="2" charset="-128"/>
              <a:ea typeface="03スマートフォントUI" panose="02000600000000000000" pitchFamily="2" charset="-128"/>
            </a:endParaRPr>
          </a:p>
        </p:txBody>
      </p:sp>
      <p:sp>
        <p:nvSpPr>
          <p:cNvPr id="18" name="テキスト ボックス 17">
            <a:extLst>
              <a:ext uri="{FF2B5EF4-FFF2-40B4-BE49-F238E27FC236}">
                <a16:creationId xmlns:a16="http://schemas.microsoft.com/office/drawing/2014/main" id="{8140C074-2533-FEB8-E79C-EB0D1ACE97DA}"/>
              </a:ext>
            </a:extLst>
          </p:cNvPr>
          <p:cNvSpPr txBox="1"/>
          <p:nvPr/>
        </p:nvSpPr>
        <p:spPr>
          <a:xfrm>
            <a:off x="1382071" y="1478981"/>
            <a:ext cx="7236883" cy="1015663"/>
          </a:xfrm>
          <a:prstGeom prst="rect">
            <a:avLst/>
          </a:prstGeom>
          <a:noFill/>
        </p:spPr>
        <p:txBody>
          <a:bodyPr wrap="square" rtlCol="0">
            <a:spAutoFit/>
          </a:bodyPr>
          <a:lstStyle/>
          <a:p>
            <a:r>
              <a:rPr kumimoji="1" lang="ja-JP" altLang="en-US" sz="6000" b="1" dirty="0">
                <a:solidFill>
                  <a:schemeClr val="bg2">
                    <a:lumMod val="90000"/>
                  </a:schemeClr>
                </a:solidFill>
                <a:latin typeface="03スマートフォントUI" panose="02000600000000000000" pitchFamily="2" charset="-128"/>
                <a:ea typeface="03スマートフォントUI" panose="02000600000000000000" pitchFamily="2" charset="-128"/>
              </a:rPr>
              <a:t>ゲーム開発</a:t>
            </a:r>
            <a:endParaRPr kumimoji="1" lang="ja-JP" altLang="en-US" sz="5400" dirty="0">
              <a:solidFill>
                <a:schemeClr val="bg2">
                  <a:lumMod val="90000"/>
                </a:schemeClr>
              </a:solidFill>
              <a:latin typeface="03スマートフォントUI" panose="02000600000000000000" pitchFamily="2" charset="-128"/>
              <a:ea typeface="03スマートフォントUI" panose="02000600000000000000" pitchFamily="2" charset="-128"/>
            </a:endParaRPr>
          </a:p>
        </p:txBody>
      </p:sp>
    </p:spTree>
    <p:extLst>
      <p:ext uri="{BB962C8B-B14F-4D97-AF65-F5344CB8AC3E}">
        <p14:creationId xmlns:p14="http://schemas.microsoft.com/office/powerpoint/2010/main" val="3992148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上を見上げている&#10;&#10;AI によって生成されたコンテンツは間違っている可能性があります。">
            <a:extLst>
              <a:ext uri="{FF2B5EF4-FFF2-40B4-BE49-F238E27FC236}">
                <a16:creationId xmlns:a16="http://schemas.microsoft.com/office/drawing/2014/main" id="{921E9C9B-FFB8-3E2D-E22A-E72D8A262F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7068801" cy="9601200"/>
          </a:xfrm>
          <a:prstGeom prst="rect">
            <a:avLst/>
          </a:prstGeom>
        </p:spPr>
      </p:pic>
      <p:sp>
        <p:nvSpPr>
          <p:cNvPr id="22" name="四角形: 角を丸くする 21">
            <a:extLst>
              <a:ext uri="{FF2B5EF4-FFF2-40B4-BE49-F238E27FC236}">
                <a16:creationId xmlns:a16="http://schemas.microsoft.com/office/drawing/2014/main" id="{0CFF0685-8C5A-C525-824C-33B2CC31FF37}"/>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皿の上の食べ物&#10;&#10;AI によって生成されたコンテンツは間違っている可能性があります。">
            <a:extLst>
              <a:ext uri="{FF2B5EF4-FFF2-40B4-BE49-F238E27FC236}">
                <a16:creationId xmlns:a16="http://schemas.microsoft.com/office/drawing/2014/main" id="{2B15776A-E658-A4F9-D6CD-90C9C489BF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115" y="636212"/>
            <a:ext cx="7078132" cy="3981450"/>
          </a:xfrm>
          <a:prstGeom prst="rect">
            <a:avLst/>
          </a:prstGeom>
        </p:spPr>
      </p:pic>
      <p:cxnSp>
        <p:nvCxnSpPr>
          <p:cNvPr id="4" name="直線コネクタ 3">
            <a:extLst>
              <a:ext uri="{FF2B5EF4-FFF2-40B4-BE49-F238E27FC236}">
                <a16:creationId xmlns:a16="http://schemas.microsoft.com/office/drawing/2014/main" id="{56B8BD87-0252-1AD7-E305-1A4386C14BBF}"/>
              </a:ext>
            </a:extLst>
          </p:cNvPr>
          <p:cNvCxnSpPr>
            <a:cxnSpLocks/>
          </p:cNvCxnSpPr>
          <p:nvPr/>
        </p:nvCxnSpPr>
        <p:spPr>
          <a:xfrm>
            <a:off x="8534400" y="-1600200"/>
            <a:ext cx="0" cy="12801600"/>
          </a:xfrm>
          <a:prstGeom prst="line">
            <a:avLst/>
          </a:prstGeom>
          <a:ln w="317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224930BD-11D3-FB8A-2303-39C3A4AE61C5}"/>
              </a:ext>
            </a:extLst>
          </p:cNvPr>
          <p:cNvSpPr txBox="1"/>
          <p:nvPr/>
        </p:nvSpPr>
        <p:spPr>
          <a:xfrm>
            <a:off x="684741" y="4888471"/>
            <a:ext cx="7236883" cy="923330"/>
          </a:xfrm>
          <a:prstGeom prst="rect">
            <a:avLst/>
          </a:prstGeom>
          <a:noFill/>
        </p:spPr>
        <p:txBody>
          <a:bodyPr wrap="square" rtlCol="0">
            <a:spAutoFit/>
          </a:bodyPr>
          <a:lstStyle/>
          <a:p>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3DCG4</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作目で、朝食です。文化祭に美術部の展示として出したものですが、図らずともラピュタのパンに寄ってしまいました。温かみのある食事を目指し作成しました。</a:t>
            </a:r>
          </a:p>
        </p:txBody>
      </p:sp>
      <p:sp>
        <p:nvSpPr>
          <p:cNvPr id="10" name="テキスト ボックス 9">
            <a:extLst>
              <a:ext uri="{FF2B5EF4-FFF2-40B4-BE49-F238E27FC236}">
                <a16:creationId xmlns:a16="http://schemas.microsoft.com/office/drawing/2014/main" id="{2DBF80CD-2432-393B-2115-B8E84B6AE1D4}"/>
              </a:ext>
            </a:extLst>
          </p:cNvPr>
          <p:cNvSpPr txBox="1"/>
          <p:nvPr/>
        </p:nvSpPr>
        <p:spPr>
          <a:xfrm>
            <a:off x="684740" y="6082610"/>
            <a:ext cx="7236883" cy="2616101"/>
          </a:xfrm>
          <a:prstGeom prst="rect">
            <a:avLst/>
          </a:prstGeom>
          <a:noFill/>
        </p:spPr>
        <p:txBody>
          <a:bodyPr wrap="square" rtlCol="0">
            <a:spAutoFit/>
          </a:bodyPr>
          <a:lstStyle/>
          <a:p>
            <a:r>
              <a:rPr kumimoji="1" lang="ja-JP" altLang="en-US"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こだわったポイント</a:t>
            </a:r>
            <a:endParaRPr kumimoji="1" lang="en-US" altLang="ja-JP"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他の美術部員はアナログでの作品が多いということもあり、</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3DCG</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でないと難しいローポリかつアニメ風の画風にしてみました。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パンやベーコンの表面も低めの解像度のものを使用し、あえて粗くしています。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また目玉焼きは二重に面を張ることでぷるぷる感を出しています。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フライパンはノードを組んで異方性と呼ばれる特有の金属の</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反射を作り、フライパンらしさを演出しました。</a:t>
            </a:r>
          </a:p>
        </p:txBody>
      </p:sp>
      <p:sp>
        <p:nvSpPr>
          <p:cNvPr id="11" name="テキスト ボックス 10">
            <a:extLst>
              <a:ext uri="{FF2B5EF4-FFF2-40B4-BE49-F238E27FC236}">
                <a16:creationId xmlns:a16="http://schemas.microsoft.com/office/drawing/2014/main" id="{3B2D0BCE-46F0-8EDF-09B6-F11608799F0F}"/>
              </a:ext>
            </a:extLst>
          </p:cNvPr>
          <p:cNvSpPr txBox="1"/>
          <p:nvPr/>
        </p:nvSpPr>
        <p:spPr>
          <a:xfrm>
            <a:off x="4560839" y="4556669"/>
            <a:ext cx="3360784" cy="369332"/>
          </a:xfrm>
          <a:prstGeom prst="rect">
            <a:avLst/>
          </a:prstGeom>
          <a:noFill/>
        </p:spPr>
        <p:txBody>
          <a:bodyPr wrap="square" rtlCol="0">
            <a:spAutoFit/>
          </a:bodyPr>
          <a:lstStyle/>
          <a:p>
            <a:pPr algn="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2024</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年</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11</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月△約</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2</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万</a:t>
            </a:r>
          </a:p>
        </p:txBody>
      </p:sp>
      <p:pic>
        <p:nvPicPr>
          <p:cNvPr id="17" name="図 16">
            <a:extLst>
              <a:ext uri="{FF2B5EF4-FFF2-40B4-BE49-F238E27FC236}">
                <a16:creationId xmlns:a16="http://schemas.microsoft.com/office/drawing/2014/main" id="{53BD975A-E7B9-1677-30C4-3A6B6000BB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39646" y="1257026"/>
            <a:ext cx="3476828" cy="2301408"/>
          </a:xfrm>
          <a:prstGeom prst="rect">
            <a:avLst/>
          </a:prstGeom>
        </p:spPr>
      </p:pic>
      <p:pic>
        <p:nvPicPr>
          <p:cNvPr id="19" name="図 18">
            <a:extLst>
              <a:ext uri="{FF2B5EF4-FFF2-40B4-BE49-F238E27FC236}">
                <a16:creationId xmlns:a16="http://schemas.microsoft.com/office/drawing/2014/main" id="{6DCC4ACC-F4A2-AE22-DEEB-CC98F7C7D4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808629" y="1182922"/>
            <a:ext cx="2723349" cy="2766515"/>
          </a:xfrm>
          <a:prstGeom prst="rect">
            <a:avLst/>
          </a:prstGeom>
        </p:spPr>
      </p:pic>
      <p:pic>
        <p:nvPicPr>
          <p:cNvPr id="21" name="図 20">
            <a:extLst>
              <a:ext uri="{FF2B5EF4-FFF2-40B4-BE49-F238E27FC236}">
                <a16:creationId xmlns:a16="http://schemas.microsoft.com/office/drawing/2014/main" id="{ED19FA27-08EA-6947-8A34-D1C55211A47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25309" y="7364214"/>
            <a:ext cx="3017965" cy="1896919"/>
          </a:xfrm>
          <a:prstGeom prst="rect">
            <a:avLst/>
          </a:prstGeom>
        </p:spPr>
      </p:pic>
      <p:sp>
        <p:nvSpPr>
          <p:cNvPr id="23" name="テキスト ボックス 22">
            <a:extLst>
              <a:ext uri="{FF2B5EF4-FFF2-40B4-BE49-F238E27FC236}">
                <a16:creationId xmlns:a16="http://schemas.microsoft.com/office/drawing/2014/main" id="{D27312ED-8F40-8D87-01E5-217250F442EB}"/>
              </a:ext>
            </a:extLst>
          </p:cNvPr>
          <p:cNvSpPr txBox="1"/>
          <p:nvPr/>
        </p:nvSpPr>
        <p:spPr>
          <a:xfrm>
            <a:off x="12166130" y="7309025"/>
            <a:ext cx="1186164" cy="954107"/>
          </a:xfrm>
          <a:prstGeom prst="rect">
            <a:avLst/>
          </a:prstGeom>
          <a:noFill/>
        </p:spPr>
        <p:txBody>
          <a:bodyPr wrap="square" rtlCol="0">
            <a:spAutoFit/>
          </a:bodyPr>
          <a:lstStyle/>
          <a:p>
            <a:r>
              <a:rPr kumimoji="1" lang="ja-JP" altLang="en-US" sz="1400" b="1" dirty="0">
                <a:solidFill>
                  <a:schemeClr val="bg1">
                    <a:lumMod val="50000"/>
                  </a:schemeClr>
                </a:solidFill>
                <a:latin typeface="03スマートフォントUI" panose="02000600000000000000" pitchFamily="2" charset="-128"/>
                <a:ea typeface="03スマートフォントUI" panose="02000600000000000000" pitchFamily="2" charset="-128"/>
              </a:rPr>
              <a:t>◀</a:t>
            </a:r>
            <a:endParaRPr kumimoji="1" lang="en-US" altLang="ja-JP" sz="14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400" b="1" dirty="0">
                <a:solidFill>
                  <a:schemeClr val="bg1">
                    <a:lumMod val="50000"/>
                  </a:schemeClr>
                </a:solidFill>
                <a:latin typeface="03スマートフォントUI" panose="02000600000000000000" pitchFamily="2" charset="-128"/>
                <a:ea typeface="03スマートフォントUI" panose="02000600000000000000" pitchFamily="2" charset="-128"/>
              </a:rPr>
              <a:t>異</a:t>
            </a:r>
            <a:endParaRPr kumimoji="1" lang="en-US" altLang="ja-JP" sz="14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400" b="1" dirty="0">
                <a:solidFill>
                  <a:schemeClr val="bg1">
                    <a:lumMod val="50000"/>
                  </a:schemeClr>
                </a:solidFill>
                <a:latin typeface="03スマートフォントUI" panose="02000600000000000000" pitchFamily="2" charset="-128"/>
                <a:ea typeface="03スマートフォントUI" panose="02000600000000000000" pitchFamily="2" charset="-128"/>
              </a:rPr>
              <a:t>方</a:t>
            </a:r>
            <a:endParaRPr kumimoji="1" lang="en-US" altLang="ja-JP" sz="14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400" b="1" dirty="0">
                <a:solidFill>
                  <a:schemeClr val="bg1">
                    <a:lumMod val="50000"/>
                  </a:schemeClr>
                </a:solidFill>
                <a:latin typeface="03スマートフォントUI" panose="02000600000000000000" pitchFamily="2" charset="-128"/>
                <a:ea typeface="03スマートフォントUI" panose="02000600000000000000" pitchFamily="2" charset="-128"/>
              </a:rPr>
              <a:t>性</a:t>
            </a:r>
          </a:p>
        </p:txBody>
      </p:sp>
      <p:sp>
        <p:nvSpPr>
          <p:cNvPr id="24" name="テキスト ボックス 23">
            <a:extLst>
              <a:ext uri="{FF2B5EF4-FFF2-40B4-BE49-F238E27FC236}">
                <a16:creationId xmlns:a16="http://schemas.microsoft.com/office/drawing/2014/main" id="{8C022981-1678-D41F-A348-7BDB75396F52}"/>
              </a:ext>
            </a:extLst>
          </p:cNvPr>
          <p:cNvSpPr txBox="1"/>
          <p:nvPr/>
        </p:nvSpPr>
        <p:spPr>
          <a:xfrm>
            <a:off x="9026139" y="6908915"/>
            <a:ext cx="4677541" cy="400110"/>
          </a:xfrm>
          <a:prstGeom prst="rect">
            <a:avLst/>
          </a:prstGeom>
          <a:noFill/>
        </p:spPr>
        <p:txBody>
          <a:bodyPr wrap="square" rtlCol="0">
            <a:spAutoFit/>
          </a:bodyPr>
          <a:lstStyle/>
          <a:p>
            <a:r>
              <a:rPr kumimoji="1" lang="ja-JP" altLang="en-US" sz="2000" b="1" dirty="0">
                <a:solidFill>
                  <a:schemeClr val="bg1">
                    <a:lumMod val="50000"/>
                  </a:schemeClr>
                </a:solidFill>
                <a:latin typeface="03スマートフォントUI" panose="02000600000000000000" pitchFamily="2" charset="-128"/>
                <a:ea typeface="03スマートフォントUI" panose="02000600000000000000" pitchFamily="2" charset="-128"/>
              </a:rPr>
              <a:t>▲ワイヤーフレーム</a:t>
            </a:r>
          </a:p>
        </p:txBody>
      </p:sp>
      <p:sp>
        <p:nvSpPr>
          <p:cNvPr id="25" name="テキスト ボックス 24">
            <a:extLst>
              <a:ext uri="{FF2B5EF4-FFF2-40B4-BE49-F238E27FC236}">
                <a16:creationId xmlns:a16="http://schemas.microsoft.com/office/drawing/2014/main" id="{1929FB76-0ED4-1A07-197C-0E801119D00C}"/>
              </a:ext>
            </a:extLst>
          </p:cNvPr>
          <p:cNvSpPr txBox="1"/>
          <p:nvPr/>
        </p:nvSpPr>
        <p:spPr>
          <a:xfrm>
            <a:off x="9639646" y="3558434"/>
            <a:ext cx="4677541" cy="369332"/>
          </a:xfrm>
          <a:prstGeom prst="rect">
            <a:avLst/>
          </a:prstGeom>
          <a:noFill/>
        </p:spPr>
        <p:txBody>
          <a:bodyPr wrap="square" rtlCol="0">
            <a:spAutoFit/>
          </a:bodyPr>
          <a:lstStyle/>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 フランスパンとそのテクスチャ</a:t>
            </a:r>
          </a:p>
        </p:txBody>
      </p:sp>
      <p:pic>
        <p:nvPicPr>
          <p:cNvPr id="28" name="図 27">
            <a:extLst>
              <a:ext uri="{FF2B5EF4-FFF2-40B4-BE49-F238E27FC236}">
                <a16:creationId xmlns:a16="http://schemas.microsoft.com/office/drawing/2014/main" id="{8E5021B3-B781-664B-21E7-CB9BD05C8F7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66748" y="4056728"/>
            <a:ext cx="4713888" cy="2855452"/>
          </a:xfrm>
          <a:prstGeom prst="rect">
            <a:avLst/>
          </a:prstGeom>
        </p:spPr>
      </p:pic>
      <p:pic>
        <p:nvPicPr>
          <p:cNvPr id="30" name="図 29">
            <a:extLst>
              <a:ext uri="{FF2B5EF4-FFF2-40B4-BE49-F238E27FC236}">
                <a16:creationId xmlns:a16="http://schemas.microsoft.com/office/drawing/2014/main" id="{6A852FFF-F2A0-05C6-6788-4F92BAF8127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906286" y="7183833"/>
            <a:ext cx="3399503" cy="2077300"/>
          </a:xfrm>
          <a:prstGeom prst="rect">
            <a:avLst/>
          </a:prstGeom>
        </p:spPr>
      </p:pic>
      <p:sp>
        <p:nvSpPr>
          <p:cNvPr id="31" name="テキスト ボックス 30">
            <a:extLst>
              <a:ext uri="{FF2B5EF4-FFF2-40B4-BE49-F238E27FC236}">
                <a16:creationId xmlns:a16="http://schemas.microsoft.com/office/drawing/2014/main" id="{F32E74ED-2628-5348-A97A-385784AECE2D}"/>
              </a:ext>
            </a:extLst>
          </p:cNvPr>
          <p:cNvSpPr txBox="1"/>
          <p:nvPr/>
        </p:nvSpPr>
        <p:spPr>
          <a:xfrm>
            <a:off x="16328645" y="7183833"/>
            <a:ext cx="1186164" cy="1354217"/>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ソ</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リ</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ッ</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ド</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grpSp>
        <p:nvGrpSpPr>
          <p:cNvPr id="12" name="グループ化 11">
            <a:extLst>
              <a:ext uri="{FF2B5EF4-FFF2-40B4-BE49-F238E27FC236}">
                <a16:creationId xmlns:a16="http://schemas.microsoft.com/office/drawing/2014/main" id="{48E9164E-2114-C243-90F4-ED11081BBD7D}"/>
              </a:ext>
            </a:extLst>
          </p:cNvPr>
          <p:cNvGrpSpPr/>
          <p:nvPr/>
        </p:nvGrpSpPr>
        <p:grpSpPr>
          <a:xfrm>
            <a:off x="14040188" y="4024399"/>
            <a:ext cx="1983233" cy="3339815"/>
            <a:chOff x="14667615" y="3751946"/>
            <a:chExt cx="1983233" cy="3339815"/>
          </a:xfrm>
        </p:grpSpPr>
        <p:sp>
          <p:nvSpPr>
            <p:cNvPr id="36" name="四角形: 角を丸くする 35">
              <a:extLst>
                <a:ext uri="{FF2B5EF4-FFF2-40B4-BE49-F238E27FC236}">
                  <a16:creationId xmlns:a16="http://schemas.microsoft.com/office/drawing/2014/main" id="{9BBA10B5-CEC6-5CBA-3914-53DA66B3769A}"/>
                </a:ext>
              </a:extLst>
            </p:cNvPr>
            <p:cNvSpPr/>
            <p:nvPr/>
          </p:nvSpPr>
          <p:spPr>
            <a:xfrm>
              <a:off x="14944614" y="3751946"/>
              <a:ext cx="1706234" cy="2979054"/>
            </a:xfrm>
            <a:prstGeom prst="roundRect">
              <a:avLst>
                <a:gd name="adj" fmla="val 17537"/>
              </a:avLst>
            </a:prstGeom>
            <a:solidFill>
              <a:srgbClr val="F2F4F4"/>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9317D08D-2763-A558-CB19-91DA9E40368D}"/>
                </a:ext>
              </a:extLst>
            </p:cNvPr>
            <p:cNvSpPr txBox="1"/>
            <p:nvPr/>
          </p:nvSpPr>
          <p:spPr>
            <a:xfrm>
              <a:off x="14667615" y="3940463"/>
              <a:ext cx="1569660" cy="3151298"/>
            </a:xfrm>
            <a:prstGeom prst="rect">
              <a:avLst/>
            </a:prstGeom>
            <a:noFill/>
          </p:spPr>
          <p:txBody>
            <a:bodyPr vert="eaVert" wrap="square" rtlCol="0">
              <a:spAutoFit/>
            </a:bodyPr>
            <a:lstStyle/>
            <a:p>
              <a:r>
                <a:rPr kumimoji="1" lang="ja-JP" altLang="en-US" dirty="0">
                  <a:latin typeface="07やさしさゴシック" panose="02000600000000000000" pitchFamily="2" charset="-128"/>
                  <a:ea typeface="07やさしさゴシック" panose="02000600000000000000" pitchFamily="2" charset="-128"/>
                </a:rPr>
                <a:t>フランスパン　△</a:t>
              </a:r>
              <a:endParaRPr kumimoji="1" lang="en-US" altLang="ja-JP" dirty="0">
                <a:latin typeface="07やさしさゴシック" panose="02000600000000000000" pitchFamily="2" charset="-128"/>
                <a:ea typeface="07やさしさゴシック" panose="02000600000000000000" pitchFamily="2" charset="-128"/>
              </a:endParaRPr>
            </a:p>
            <a:p>
              <a:r>
                <a:rPr kumimoji="1" lang="ja-JP" altLang="en-US" dirty="0">
                  <a:latin typeface="07やさしさゴシック" panose="02000600000000000000" pitchFamily="2" charset="-128"/>
                  <a:ea typeface="07やさしさゴシック" panose="02000600000000000000" pitchFamily="2" charset="-128"/>
                </a:rPr>
                <a:t>目玉焼き　　　△</a:t>
              </a:r>
              <a:endParaRPr kumimoji="1" lang="en-US" altLang="ja-JP" dirty="0">
                <a:latin typeface="07やさしさゴシック" panose="02000600000000000000" pitchFamily="2" charset="-128"/>
                <a:ea typeface="07やさしさゴシック" panose="02000600000000000000" pitchFamily="2" charset="-128"/>
              </a:endParaRPr>
            </a:p>
            <a:p>
              <a:r>
                <a:rPr kumimoji="1" lang="ja-JP" altLang="en-US" dirty="0">
                  <a:latin typeface="07やさしさゴシック" panose="02000600000000000000" pitchFamily="2" charset="-128"/>
                  <a:ea typeface="07やさしさゴシック" panose="02000600000000000000" pitchFamily="2" charset="-128"/>
                </a:rPr>
                <a:t>ベーコン　　　△</a:t>
              </a:r>
              <a:endParaRPr kumimoji="1" lang="en-US" altLang="ja-JP" dirty="0">
                <a:latin typeface="07やさしさゴシック" panose="02000600000000000000" pitchFamily="2" charset="-128"/>
                <a:ea typeface="07やさしさゴシック" panose="02000600000000000000" pitchFamily="2" charset="-128"/>
              </a:endParaRPr>
            </a:p>
            <a:p>
              <a:r>
                <a:rPr kumimoji="1" lang="ja-JP" altLang="en-US" dirty="0">
                  <a:latin typeface="07やさしさゴシック" panose="02000600000000000000" pitchFamily="2" charset="-128"/>
                  <a:ea typeface="07やさしさゴシック" panose="02000600000000000000" pitchFamily="2" charset="-128"/>
                </a:rPr>
                <a:t>フライパン　　△　　</a:t>
              </a:r>
              <a:endParaRPr kumimoji="1" lang="en-US" altLang="ja-JP" dirty="0">
                <a:latin typeface="07やさしさゴシック" panose="02000600000000000000" pitchFamily="2" charset="-128"/>
                <a:ea typeface="07やさしさゴシック" panose="02000600000000000000" pitchFamily="2" charset="-128"/>
              </a:endParaRPr>
            </a:p>
            <a:p>
              <a:endParaRPr kumimoji="1" lang="ja-JP" altLang="en-US" dirty="0"/>
            </a:p>
          </p:txBody>
        </p:sp>
        <p:sp>
          <p:nvSpPr>
            <p:cNvPr id="34" name="テキスト ボックス 33">
              <a:extLst>
                <a:ext uri="{FF2B5EF4-FFF2-40B4-BE49-F238E27FC236}">
                  <a16:creationId xmlns:a16="http://schemas.microsoft.com/office/drawing/2014/main" id="{2E823760-9159-8216-636A-F515F4EA6D4B}"/>
                </a:ext>
              </a:extLst>
            </p:cNvPr>
            <p:cNvSpPr txBox="1"/>
            <p:nvPr/>
          </p:nvSpPr>
          <p:spPr>
            <a:xfrm>
              <a:off x="14944614" y="5838771"/>
              <a:ext cx="1292662" cy="1156357"/>
            </a:xfrm>
            <a:prstGeom prst="rect">
              <a:avLst/>
            </a:prstGeom>
            <a:noFill/>
          </p:spPr>
          <p:txBody>
            <a:bodyPr vert="vert" wrap="square" rtlCol="0">
              <a:spAutoFit/>
            </a:bodyPr>
            <a:lstStyle/>
            <a:p>
              <a:r>
                <a:rPr kumimoji="1" lang="en-US" altLang="ja-JP" dirty="0">
                  <a:latin typeface="07やさしさゴシック" panose="02000600000000000000" pitchFamily="2" charset="-128"/>
                  <a:ea typeface="07やさしさゴシック" panose="02000600000000000000" pitchFamily="2" charset="-128"/>
                </a:rPr>
                <a:t>5,414</a:t>
              </a:r>
            </a:p>
            <a:p>
              <a:r>
                <a:rPr kumimoji="1" lang="en-US" altLang="ja-JP" dirty="0">
                  <a:latin typeface="07やさしさゴシック" panose="02000600000000000000" pitchFamily="2" charset="-128"/>
                  <a:ea typeface="07やさしさゴシック" panose="02000600000000000000" pitchFamily="2" charset="-128"/>
                </a:rPr>
                <a:t>385</a:t>
              </a:r>
            </a:p>
            <a:p>
              <a:r>
                <a:rPr kumimoji="1" lang="en-US" altLang="ja-JP" dirty="0">
                  <a:latin typeface="07やさしさゴシック" panose="02000600000000000000" pitchFamily="2" charset="-128"/>
                  <a:ea typeface="07やさしさゴシック" panose="02000600000000000000" pitchFamily="2" charset="-128"/>
                </a:rPr>
                <a:t>444</a:t>
              </a:r>
            </a:p>
            <a:p>
              <a:r>
                <a:rPr kumimoji="1" lang="en-US" altLang="ja-JP" dirty="0">
                  <a:latin typeface="07やさしさゴシック" panose="02000600000000000000" pitchFamily="2" charset="-128"/>
                  <a:ea typeface="07やさしさゴシック" panose="02000600000000000000" pitchFamily="2" charset="-128"/>
                </a:rPr>
                <a:t>5,186</a:t>
              </a:r>
            </a:p>
          </p:txBody>
        </p:sp>
        <p:sp>
          <p:nvSpPr>
            <p:cNvPr id="35" name="テキスト ボックス 34">
              <a:extLst>
                <a:ext uri="{FF2B5EF4-FFF2-40B4-BE49-F238E27FC236}">
                  <a16:creationId xmlns:a16="http://schemas.microsoft.com/office/drawing/2014/main" id="{5DF6C95C-0441-311B-9DB4-43FD55FC425B}"/>
                </a:ext>
              </a:extLst>
            </p:cNvPr>
            <p:cNvSpPr txBox="1"/>
            <p:nvPr/>
          </p:nvSpPr>
          <p:spPr>
            <a:xfrm>
              <a:off x="16097812" y="3930769"/>
              <a:ext cx="461665" cy="2440144"/>
            </a:xfrm>
            <a:prstGeom prst="rect">
              <a:avLst/>
            </a:prstGeom>
            <a:noFill/>
          </p:spPr>
          <p:txBody>
            <a:bodyPr vert="eaVert" wrap="square" rtlCol="0">
              <a:spAutoFit/>
            </a:bodyPr>
            <a:lstStyle/>
            <a:p>
              <a:r>
                <a:rPr kumimoji="1" lang="ja-JP" altLang="en-US" dirty="0">
                  <a:latin typeface="07やさしさゴシック" panose="02000600000000000000" pitchFamily="2" charset="-128"/>
                  <a:ea typeface="07やさしさゴシック" panose="02000600000000000000" pitchFamily="2" charset="-128"/>
                </a:rPr>
                <a:t>１つあたり・・・</a:t>
              </a:r>
            </a:p>
          </p:txBody>
        </p:sp>
      </p:grpSp>
      <p:sp>
        <p:nvSpPr>
          <p:cNvPr id="5" name="テキスト ボックス 4">
            <a:extLst>
              <a:ext uri="{FF2B5EF4-FFF2-40B4-BE49-F238E27FC236}">
                <a16:creationId xmlns:a16="http://schemas.microsoft.com/office/drawing/2014/main" id="{CA38FE93-C442-B690-E0B3-97E79C1F2F83}"/>
              </a:ext>
            </a:extLst>
          </p:cNvPr>
          <p:cNvSpPr txBox="1"/>
          <p:nvPr/>
        </p:nvSpPr>
        <p:spPr>
          <a:xfrm>
            <a:off x="9073052" y="247346"/>
            <a:ext cx="7525848"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朝食</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cxnSp>
        <p:nvCxnSpPr>
          <p:cNvPr id="7" name="直線コネクタ 6">
            <a:extLst>
              <a:ext uri="{FF2B5EF4-FFF2-40B4-BE49-F238E27FC236}">
                <a16:creationId xmlns:a16="http://schemas.microsoft.com/office/drawing/2014/main" id="{0CBC7A64-161B-B71B-AE31-ACD773E2A360}"/>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74259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91EFF-BECE-DAD8-C882-31BDE742394C}"/>
            </a:ext>
          </a:extLst>
        </p:cNvPr>
        <p:cNvGrpSpPr/>
        <p:nvPr/>
      </p:nvGrpSpPr>
      <p:grpSpPr>
        <a:xfrm>
          <a:off x="0" y="0"/>
          <a:ext cx="0" cy="0"/>
          <a:chOff x="0" y="0"/>
          <a:chExt cx="0" cy="0"/>
        </a:xfrm>
      </p:grpSpPr>
      <p:pic>
        <p:nvPicPr>
          <p:cNvPr id="6" name="図 5" descr="上を見上げている&#10;&#10;AI によって生成されたコンテンツは間違っている可能性があります。">
            <a:extLst>
              <a:ext uri="{FF2B5EF4-FFF2-40B4-BE49-F238E27FC236}">
                <a16:creationId xmlns:a16="http://schemas.microsoft.com/office/drawing/2014/main" id="{FA34FBC4-C4D8-C2A7-FE9E-3B6F883D9845}"/>
              </a:ext>
            </a:extLst>
          </p:cNvPr>
          <p:cNvPicPr>
            <a:picLocks noChangeAspect="1"/>
          </p:cNvPicPr>
          <p:nvPr/>
        </p:nvPicPr>
        <p:blipFill>
          <a:blip r:embed="rId3" cstate="screen">
            <a:extLst>
              <a:ext uri="{BEBA8EAE-BF5A-486C-A8C5-ECC9F3942E4B}">
                <a14:imgProps xmlns:a14="http://schemas.microsoft.com/office/drawing/2010/main">
                  <a14:imgLayer r:embed="rId4">
                    <a14:imgEffect>
                      <a14:colorTemperature colorTemp="6400"/>
                    </a14:imgEffect>
                  </a14:imgLayer>
                </a14:imgProps>
              </a:ext>
              <a:ext uri="{28A0092B-C50C-407E-A947-70E740481C1C}">
                <a14:useLocalDpi xmlns:a14="http://schemas.microsoft.com/office/drawing/2010/main"/>
              </a:ext>
            </a:extLst>
          </a:blip>
          <a:srcRect t="43750"/>
          <a:stretch/>
        </p:blipFill>
        <p:spPr>
          <a:xfrm>
            <a:off x="-1" y="0"/>
            <a:ext cx="17068801" cy="9601200"/>
          </a:xfrm>
          <a:prstGeom prst="rect">
            <a:avLst/>
          </a:prstGeom>
        </p:spPr>
      </p:pic>
      <p:sp>
        <p:nvSpPr>
          <p:cNvPr id="14" name="四角形: 角を丸くする 13">
            <a:extLst>
              <a:ext uri="{FF2B5EF4-FFF2-40B4-BE49-F238E27FC236}">
                <a16:creationId xmlns:a16="http://schemas.microsoft.com/office/drawing/2014/main" id="{F22D1A59-BC78-440E-2388-B70E404D8CB8}"/>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1D3F4043-63C8-254D-99B0-7AFBEF338EC2}"/>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7" name="図 6">
            <a:extLst>
              <a:ext uri="{FF2B5EF4-FFF2-40B4-BE49-F238E27FC236}">
                <a16:creationId xmlns:a16="http://schemas.microsoft.com/office/drawing/2014/main" id="{5DA1B950-4862-413E-20BA-725419FD4842}"/>
              </a:ext>
            </a:extLst>
          </p:cNvPr>
          <p:cNvPicPr>
            <a:picLocks noChangeAspect="1"/>
          </p:cNvPicPr>
          <p:nvPr/>
        </p:nvPicPr>
        <p:blipFill>
          <a:blip r:embed="rId5"/>
          <a:stretch>
            <a:fillRect/>
          </a:stretch>
        </p:blipFill>
        <p:spPr>
          <a:xfrm>
            <a:off x="638175" y="697470"/>
            <a:ext cx="7258050" cy="3773934"/>
          </a:xfrm>
          <a:prstGeom prst="rect">
            <a:avLst/>
          </a:prstGeom>
        </p:spPr>
      </p:pic>
      <p:sp>
        <p:nvSpPr>
          <p:cNvPr id="11" name="テキスト ボックス 10">
            <a:extLst>
              <a:ext uri="{FF2B5EF4-FFF2-40B4-BE49-F238E27FC236}">
                <a16:creationId xmlns:a16="http://schemas.microsoft.com/office/drawing/2014/main" id="{5261F2A6-93AD-65F4-ADEE-39092B248145}"/>
              </a:ext>
            </a:extLst>
          </p:cNvPr>
          <p:cNvSpPr txBox="1"/>
          <p:nvPr/>
        </p:nvSpPr>
        <p:spPr>
          <a:xfrm>
            <a:off x="3689442" y="4431268"/>
            <a:ext cx="4267200" cy="369332"/>
          </a:xfrm>
          <a:prstGeom prst="rect">
            <a:avLst/>
          </a:prstGeom>
          <a:noFill/>
        </p:spPr>
        <p:txBody>
          <a:bodyPr wrap="square" rtlCol="0">
            <a:spAutoFit/>
          </a:bodyPr>
          <a:lstStyle/>
          <a:p>
            <a:pPr algn="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2024</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年</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5</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月 </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△約</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4</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万</a:t>
            </a:r>
          </a:p>
        </p:txBody>
      </p:sp>
      <p:sp>
        <p:nvSpPr>
          <p:cNvPr id="12" name="テキスト ボックス 11">
            <a:extLst>
              <a:ext uri="{FF2B5EF4-FFF2-40B4-BE49-F238E27FC236}">
                <a16:creationId xmlns:a16="http://schemas.microsoft.com/office/drawing/2014/main" id="{E02AE5DE-EBDB-BBEF-1CA5-6CDE46D9383F}"/>
              </a:ext>
            </a:extLst>
          </p:cNvPr>
          <p:cNvSpPr txBox="1"/>
          <p:nvPr/>
        </p:nvSpPr>
        <p:spPr>
          <a:xfrm>
            <a:off x="659342" y="4840736"/>
            <a:ext cx="7236883" cy="923330"/>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ローポリ骸骨です。この１ページ後の作品のために、上半身のみ作成しました。このまま高ポリゴンにしても大丈夫なような工夫が</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一応されています。</a:t>
            </a:r>
          </a:p>
        </p:txBody>
      </p:sp>
      <p:sp>
        <p:nvSpPr>
          <p:cNvPr id="13" name="テキスト ボックス 12">
            <a:extLst>
              <a:ext uri="{FF2B5EF4-FFF2-40B4-BE49-F238E27FC236}">
                <a16:creationId xmlns:a16="http://schemas.microsoft.com/office/drawing/2014/main" id="{15592D8F-3585-CD13-16CA-55CB51B027AC}"/>
              </a:ext>
            </a:extLst>
          </p:cNvPr>
          <p:cNvSpPr txBox="1"/>
          <p:nvPr/>
        </p:nvSpPr>
        <p:spPr>
          <a:xfrm>
            <a:off x="648758" y="6005414"/>
            <a:ext cx="7236883" cy="2893100"/>
          </a:xfrm>
          <a:prstGeom prst="rect">
            <a:avLst/>
          </a:prstGeom>
          <a:noFill/>
        </p:spPr>
        <p:txBody>
          <a:bodyPr wrap="square" rtlCol="0">
            <a:spAutoFit/>
          </a:bodyPr>
          <a:lstStyle/>
          <a:p>
            <a:r>
              <a:rPr kumimoji="1" lang="ja-JP" altLang="en-US"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こだわった点</a:t>
            </a:r>
            <a:endParaRPr kumimoji="1" lang="en-US" altLang="ja-JP"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こちらは解剖図や本を見ながら１から作ったものです。なかなか骨の数が多く、簡略化しながらうまくローポリゴンに落とし込み作成することが大変でした。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このモデルで初めて外部ツールに頼らずリグを組みました。背骨など、ポーズを変えても骨自体は変形しないような工夫をしています。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いい感じのローポリ感を目指し、それに沿ったモデリングができたと思います。</a:t>
            </a:r>
          </a:p>
        </p:txBody>
      </p:sp>
      <p:pic>
        <p:nvPicPr>
          <p:cNvPr id="16" name="図 15" descr="屋内, 暗い, 探す, フロント が含まれている画像&#10;&#10;AI によって生成されたコンテンツは間違っている可能性があります。">
            <a:extLst>
              <a:ext uri="{FF2B5EF4-FFF2-40B4-BE49-F238E27FC236}">
                <a16:creationId xmlns:a16="http://schemas.microsoft.com/office/drawing/2014/main" id="{6A3548AE-45FB-7027-BA20-12635227B68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73052" y="1213564"/>
            <a:ext cx="6109366" cy="3436518"/>
          </a:xfrm>
          <a:prstGeom prst="rect">
            <a:avLst/>
          </a:prstGeom>
        </p:spPr>
      </p:pic>
      <p:sp>
        <p:nvSpPr>
          <p:cNvPr id="17" name="テキスト ボックス 16">
            <a:extLst>
              <a:ext uri="{FF2B5EF4-FFF2-40B4-BE49-F238E27FC236}">
                <a16:creationId xmlns:a16="http://schemas.microsoft.com/office/drawing/2014/main" id="{5AF1E4C3-20A1-44B8-B492-C70958447420}"/>
              </a:ext>
            </a:extLst>
          </p:cNvPr>
          <p:cNvSpPr txBox="1"/>
          <p:nvPr/>
        </p:nvSpPr>
        <p:spPr>
          <a:xfrm>
            <a:off x="15244461" y="1227655"/>
            <a:ext cx="1186164" cy="2308324"/>
          </a:xfrm>
          <a:prstGeom prst="rect">
            <a:avLst/>
          </a:prstGeom>
          <a:noFill/>
        </p:spPr>
        <p:txBody>
          <a:bodyPr wrap="square" rtlCol="0">
            <a:spAutoFit/>
          </a:bodyPr>
          <a:lstStyle/>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a:t>
            </a:r>
            <a:endParaRPr kumimoji="1" lang="en-US" altLang="ja-JP"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ポ</a:t>
            </a:r>
            <a:endParaRPr kumimoji="1" lang="en-US" altLang="ja-JP"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a:t>
            </a:r>
            <a:endParaRPr kumimoji="1" lang="en-US" altLang="ja-JP"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ズ</a:t>
            </a:r>
            <a:endParaRPr kumimoji="1" lang="en-US" altLang="ja-JP"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取</a:t>
            </a:r>
            <a:endParaRPr kumimoji="1" lang="en-US" altLang="ja-JP"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れ</a:t>
            </a:r>
            <a:endParaRPr kumimoji="1" lang="en-US" altLang="ja-JP"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ま</a:t>
            </a:r>
            <a:endParaRPr kumimoji="1" lang="en-US" altLang="ja-JP"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す</a:t>
            </a:r>
            <a:endParaRPr kumimoji="1" lang="en-US" altLang="ja-JP"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pic>
        <p:nvPicPr>
          <p:cNvPr id="19" name="図 18">
            <a:extLst>
              <a:ext uri="{FF2B5EF4-FFF2-40B4-BE49-F238E27FC236}">
                <a16:creationId xmlns:a16="http://schemas.microsoft.com/office/drawing/2014/main" id="{BA6BA513-EAE4-BA6B-CF28-4BBF98F7D30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02075" y="4690115"/>
            <a:ext cx="4185692" cy="2065252"/>
          </a:xfrm>
          <a:prstGeom prst="rect">
            <a:avLst/>
          </a:prstGeom>
        </p:spPr>
      </p:pic>
      <p:sp>
        <p:nvSpPr>
          <p:cNvPr id="20" name="テキスト ボックス 19">
            <a:extLst>
              <a:ext uri="{FF2B5EF4-FFF2-40B4-BE49-F238E27FC236}">
                <a16:creationId xmlns:a16="http://schemas.microsoft.com/office/drawing/2014/main" id="{40C54FE1-74EE-5944-539F-D6F05DC7FA3E}"/>
              </a:ext>
            </a:extLst>
          </p:cNvPr>
          <p:cNvSpPr txBox="1"/>
          <p:nvPr/>
        </p:nvSpPr>
        <p:spPr>
          <a:xfrm>
            <a:off x="11813501" y="6740355"/>
            <a:ext cx="4677541" cy="830997"/>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▲脊椎</a:t>
            </a:r>
            <a:r>
              <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1</a:t>
            </a:r>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つ</a:t>
            </a:r>
            <a:r>
              <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1</a:t>
            </a:r>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つに対応したボーンを作ることで変形を防いでいます。制御自体は</a:t>
            </a:r>
            <a:r>
              <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Unity</a:t>
            </a:r>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基準のボーンでコントロールできます。</a:t>
            </a:r>
          </a:p>
        </p:txBody>
      </p:sp>
      <p:pic>
        <p:nvPicPr>
          <p:cNvPr id="22" name="図 21">
            <a:extLst>
              <a:ext uri="{FF2B5EF4-FFF2-40B4-BE49-F238E27FC236}">
                <a16:creationId xmlns:a16="http://schemas.microsoft.com/office/drawing/2014/main" id="{C0190C7C-D032-B993-B0DA-BF503D163CB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45830" y="5184712"/>
            <a:ext cx="1835646" cy="1955623"/>
          </a:xfrm>
          <a:prstGeom prst="rect">
            <a:avLst/>
          </a:prstGeom>
        </p:spPr>
      </p:pic>
      <p:pic>
        <p:nvPicPr>
          <p:cNvPr id="24" name="図 23">
            <a:extLst>
              <a:ext uri="{FF2B5EF4-FFF2-40B4-BE49-F238E27FC236}">
                <a16:creationId xmlns:a16="http://schemas.microsoft.com/office/drawing/2014/main" id="{C0ED2DB7-0268-557A-9277-CDA31D67EAC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38420" y="7451964"/>
            <a:ext cx="1854042" cy="1798797"/>
          </a:xfrm>
          <a:prstGeom prst="rect">
            <a:avLst/>
          </a:prstGeom>
        </p:spPr>
      </p:pic>
      <p:sp>
        <p:nvSpPr>
          <p:cNvPr id="27" name="テキスト ボックス 26">
            <a:extLst>
              <a:ext uri="{FF2B5EF4-FFF2-40B4-BE49-F238E27FC236}">
                <a16:creationId xmlns:a16="http://schemas.microsoft.com/office/drawing/2014/main" id="{1C309CA3-841B-F37C-A94D-B1FDA2E7F040}"/>
              </a:ext>
            </a:extLst>
          </p:cNvPr>
          <p:cNvSpPr txBox="1"/>
          <p:nvPr/>
        </p:nvSpPr>
        <p:spPr>
          <a:xfrm>
            <a:off x="11992359" y="7567439"/>
            <a:ext cx="4677541" cy="307777"/>
          </a:xfrm>
          <a:prstGeom prst="rect">
            <a:avLst/>
          </a:prstGeom>
          <a:noFill/>
        </p:spPr>
        <p:txBody>
          <a:bodyPr wrap="square" rtlCol="0">
            <a:spAutoFit/>
          </a:bodyPr>
          <a:lstStyle/>
          <a:p>
            <a:r>
              <a:rPr kumimoji="1" lang="ja-JP" altLang="en-US" sz="1400" b="1" dirty="0">
                <a:solidFill>
                  <a:schemeClr val="bg1">
                    <a:lumMod val="50000"/>
                  </a:schemeClr>
                </a:solidFill>
                <a:latin typeface="03スマートフォントUI" panose="02000600000000000000" pitchFamily="2" charset="-128"/>
                <a:ea typeface="03スマートフォントUI" panose="02000600000000000000" pitchFamily="2" charset="-128"/>
              </a:rPr>
              <a:t>▼腕部のワイヤーフレームです。</a:t>
            </a:r>
          </a:p>
        </p:txBody>
      </p:sp>
      <p:pic>
        <p:nvPicPr>
          <p:cNvPr id="31" name="図 30">
            <a:extLst>
              <a:ext uri="{FF2B5EF4-FFF2-40B4-BE49-F238E27FC236}">
                <a16:creationId xmlns:a16="http://schemas.microsoft.com/office/drawing/2014/main" id="{9C66A1E4-8A39-9761-7789-7000C471E5E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992359" y="7889292"/>
            <a:ext cx="4606541" cy="1379472"/>
          </a:xfrm>
          <a:prstGeom prst="rect">
            <a:avLst/>
          </a:prstGeom>
        </p:spPr>
      </p:pic>
      <p:sp>
        <p:nvSpPr>
          <p:cNvPr id="34" name="テキスト ボックス 33">
            <a:extLst>
              <a:ext uri="{FF2B5EF4-FFF2-40B4-BE49-F238E27FC236}">
                <a16:creationId xmlns:a16="http://schemas.microsoft.com/office/drawing/2014/main" id="{3650305A-FE03-EC89-B3E1-A14553DBA981}"/>
              </a:ext>
            </a:extLst>
          </p:cNvPr>
          <p:cNvSpPr txBox="1"/>
          <p:nvPr/>
        </p:nvSpPr>
        <p:spPr>
          <a:xfrm>
            <a:off x="8917380" y="7168441"/>
            <a:ext cx="4677541" cy="307777"/>
          </a:xfrm>
          <a:prstGeom prst="rect">
            <a:avLst/>
          </a:prstGeom>
          <a:noFill/>
        </p:spPr>
        <p:txBody>
          <a:bodyPr wrap="square" rtlCol="0">
            <a:spAutoFit/>
          </a:bodyPr>
          <a:lstStyle/>
          <a:p>
            <a:r>
              <a:rPr kumimoji="1" lang="ja-JP" altLang="en-US" sz="1400" b="1" dirty="0">
                <a:solidFill>
                  <a:schemeClr val="bg1">
                    <a:lumMod val="50000"/>
                  </a:schemeClr>
                </a:solidFill>
                <a:latin typeface="03スマートフォントUI" panose="02000600000000000000" pitchFamily="2" charset="-128"/>
                <a:ea typeface="03スマートフォントUI" panose="02000600000000000000" pitchFamily="2" charset="-128"/>
              </a:rPr>
              <a:t>▲▼頭部</a:t>
            </a:r>
            <a:r>
              <a:rPr kumimoji="1" lang="en-US" altLang="ja-JP" sz="1400" b="1" dirty="0">
                <a:solidFill>
                  <a:schemeClr val="bg1">
                    <a:lumMod val="50000"/>
                  </a:schemeClr>
                </a:solidFill>
                <a:latin typeface="03スマートフォントUI" panose="02000600000000000000" pitchFamily="2" charset="-128"/>
                <a:ea typeface="03スマートフォントUI" panose="02000600000000000000" pitchFamily="2" charset="-128"/>
              </a:rPr>
              <a:t>_</a:t>
            </a:r>
            <a:r>
              <a:rPr kumimoji="1" lang="ja-JP" altLang="en-US" sz="1400" b="1" dirty="0">
                <a:solidFill>
                  <a:schemeClr val="bg1">
                    <a:lumMod val="50000"/>
                  </a:schemeClr>
                </a:solidFill>
                <a:latin typeface="03スマートフォントUI" panose="02000600000000000000" pitchFamily="2" charset="-128"/>
                <a:ea typeface="03スマートフォントUI" panose="02000600000000000000" pitchFamily="2" charset="-128"/>
              </a:rPr>
              <a:t>ワイヤーフレーム</a:t>
            </a:r>
          </a:p>
        </p:txBody>
      </p:sp>
      <p:sp>
        <p:nvSpPr>
          <p:cNvPr id="2" name="テキスト ボックス 1">
            <a:extLst>
              <a:ext uri="{FF2B5EF4-FFF2-40B4-BE49-F238E27FC236}">
                <a16:creationId xmlns:a16="http://schemas.microsoft.com/office/drawing/2014/main" id="{478CAC29-E0BB-7C8F-996C-06F5999E83CE}"/>
              </a:ext>
            </a:extLst>
          </p:cNvPr>
          <p:cNvSpPr txBox="1"/>
          <p:nvPr/>
        </p:nvSpPr>
        <p:spPr>
          <a:xfrm>
            <a:off x="9073052" y="247346"/>
            <a:ext cx="7525848"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ローポリ骸骨</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cxnSp>
        <p:nvCxnSpPr>
          <p:cNvPr id="3" name="直線コネクタ 2">
            <a:extLst>
              <a:ext uri="{FF2B5EF4-FFF2-40B4-BE49-F238E27FC236}">
                <a16:creationId xmlns:a16="http://schemas.microsoft.com/office/drawing/2014/main" id="{C9AD63B2-F3CE-2FE7-2947-53CE0CA974BB}"/>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29652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D7280-8283-9026-ED55-35FABB4248D0}"/>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217C03CA-8F72-84EE-7BA4-65B4C8633D49}"/>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13ED05A0-4C1B-39CC-F830-57313EF87BD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28" name="四角形: 角を丸くする 27">
            <a:extLst>
              <a:ext uri="{FF2B5EF4-FFF2-40B4-BE49-F238E27FC236}">
                <a16:creationId xmlns:a16="http://schemas.microsoft.com/office/drawing/2014/main" id="{6BEE001A-4E87-6947-E7F2-1BE99315DF2B}"/>
              </a:ext>
            </a:extLst>
          </p:cNvPr>
          <p:cNvSpPr/>
          <p:nvPr/>
        </p:nvSpPr>
        <p:spPr>
          <a:xfrm>
            <a:off x="8563554" y="4286052"/>
            <a:ext cx="8257503" cy="4904464"/>
          </a:xfrm>
          <a:prstGeom prst="roundRect">
            <a:avLst>
              <a:gd name="adj" fmla="val 6479"/>
            </a:avLst>
          </a:prstGeom>
          <a:solidFill>
            <a:srgbClr val="F6FEFE"/>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9CCD9197-8253-6CAA-4D59-D56078D01631}"/>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9B51941-3D73-E9F3-6C02-E354AAB57A02}"/>
              </a:ext>
            </a:extLst>
          </p:cNvPr>
          <p:cNvSpPr txBox="1"/>
          <p:nvPr/>
        </p:nvSpPr>
        <p:spPr>
          <a:xfrm>
            <a:off x="648757" y="5146463"/>
            <a:ext cx="7236883" cy="923330"/>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雪山です。水無月展という、美術部の展示企画で出したものです。１つ前の骸骨はこれのために作りました。ポリゴンのうち</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94</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万</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7</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千は手前のきらきらした雪面のみに費やしています。</a:t>
            </a:r>
          </a:p>
        </p:txBody>
      </p:sp>
      <p:sp>
        <p:nvSpPr>
          <p:cNvPr id="5" name="テキスト ボックス 4">
            <a:extLst>
              <a:ext uri="{FF2B5EF4-FFF2-40B4-BE49-F238E27FC236}">
                <a16:creationId xmlns:a16="http://schemas.microsoft.com/office/drawing/2014/main" id="{3823A9FD-44CB-DD89-4DDA-2C5D482787CD}"/>
              </a:ext>
            </a:extLst>
          </p:cNvPr>
          <p:cNvSpPr txBox="1"/>
          <p:nvPr/>
        </p:nvSpPr>
        <p:spPr>
          <a:xfrm>
            <a:off x="648756" y="6223562"/>
            <a:ext cx="7236883" cy="2554545"/>
          </a:xfrm>
          <a:prstGeom prst="rect">
            <a:avLst/>
          </a:prstGeom>
          <a:noFill/>
        </p:spPr>
        <p:txBody>
          <a:bodyPr wrap="square" rtlCol="0">
            <a:spAutoFit/>
          </a:bodyPr>
          <a:lstStyle/>
          <a:p>
            <a:r>
              <a:rPr kumimoji="1" lang="ja-JP" altLang="en-US"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こだわったポイント</a:t>
            </a:r>
            <a:endParaRPr kumimoji="1" lang="en-US" altLang="ja-JP" sz="20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20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この世のものではない物体を発見したという設定です。バグった骸骨と周りの空間を色々と対比させています。</a:t>
            </a:r>
            <a:endParaRPr kumimoji="1" lang="en-US" altLang="ja-JP" sz="20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sz="20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それぞれを分け</a:t>
            </a:r>
            <a:r>
              <a:rPr kumimoji="1" lang="en-US" altLang="ja-JP" sz="20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blender</a:t>
            </a:r>
            <a:r>
              <a:rPr kumimoji="1" lang="ja-JP" altLang="en-US" sz="20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で出力後、画像を重ねて作成しました。</a:t>
            </a:r>
            <a:endParaRPr kumimoji="1" lang="en-US" altLang="ja-JP" sz="20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sz="20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sz="20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手前の地面は細かい透明の粒子を大量に生成して雪の質感を出しています。当初は正直ごり押しをしてこうなりましたが、今考えると別のうまい方法もあったなと思います。</a:t>
            </a:r>
            <a:endParaRPr kumimoji="1" lang="en-US" altLang="ja-JP" sz="2000"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p:txBody>
      </p:sp>
      <p:pic>
        <p:nvPicPr>
          <p:cNvPr id="8" name="図 7" descr="食品, テーブル, 座る, ケーキ が含まれている画像&#10;&#10;AI によって生成されたコンテンツは間違っている可能性があります。">
            <a:extLst>
              <a:ext uri="{FF2B5EF4-FFF2-40B4-BE49-F238E27FC236}">
                <a16:creationId xmlns:a16="http://schemas.microsoft.com/office/drawing/2014/main" id="{16A6AE61-BCB8-0B42-9C94-2994D2138E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342" y="695670"/>
            <a:ext cx="7226299" cy="4064793"/>
          </a:xfrm>
          <a:prstGeom prst="rect">
            <a:avLst/>
          </a:prstGeom>
        </p:spPr>
      </p:pic>
      <p:sp>
        <p:nvSpPr>
          <p:cNvPr id="9" name="テキスト ボックス 8">
            <a:extLst>
              <a:ext uri="{FF2B5EF4-FFF2-40B4-BE49-F238E27FC236}">
                <a16:creationId xmlns:a16="http://schemas.microsoft.com/office/drawing/2014/main" id="{BC493795-05E2-F794-B18F-8814B4B4CD79}"/>
              </a:ext>
            </a:extLst>
          </p:cNvPr>
          <p:cNvSpPr txBox="1"/>
          <p:nvPr/>
        </p:nvSpPr>
        <p:spPr>
          <a:xfrm>
            <a:off x="4391071" y="4740995"/>
            <a:ext cx="7236883" cy="369332"/>
          </a:xfrm>
          <a:prstGeom prst="rect">
            <a:avLst/>
          </a:prstGeom>
          <a:noFill/>
        </p:spPr>
        <p:txBody>
          <a:bodyPr wrap="square" rtlCol="0">
            <a:spAutoFit/>
          </a:bodyPr>
          <a:lstStyle/>
          <a:p>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3DCG 2024</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年</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6</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月 △約</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115</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万</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7</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千</a:t>
            </a:r>
          </a:p>
        </p:txBody>
      </p:sp>
      <p:pic>
        <p:nvPicPr>
          <p:cNvPr id="19" name="図 18">
            <a:extLst>
              <a:ext uri="{FF2B5EF4-FFF2-40B4-BE49-F238E27FC236}">
                <a16:creationId xmlns:a16="http://schemas.microsoft.com/office/drawing/2014/main" id="{5C10A116-3A8E-8826-DC7A-790B745200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1985" y="1239448"/>
            <a:ext cx="4582207" cy="2633281"/>
          </a:xfrm>
          <a:prstGeom prst="rect">
            <a:avLst/>
          </a:prstGeom>
        </p:spPr>
      </p:pic>
      <p:sp>
        <p:nvSpPr>
          <p:cNvPr id="20" name="テキスト ボックス 19">
            <a:extLst>
              <a:ext uri="{FF2B5EF4-FFF2-40B4-BE49-F238E27FC236}">
                <a16:creationId xmlns:a16="http://schemas.microsoft.com/office/drawing/2014/main" id="{D754E2C7-3C56-9F38-3212-8C446C5B75B1}"/>
              </a:ext>
            </a:extLst>
          </p:cNvPr>
          <p:cNvSpPr txBox="1"/>
          <p:nvPr/>
        </p:nvSpPr>
        <p:spPr>
          <a:xfrm>
            <a:off x="8782143" y="3908865"/>
            <a:ext cx="4677541" cy="369332"/>
          </a:xfrm>
          <a:prstGeom prst="rect">
            <a:avLst/>
          </a:prstGeom>
          <a:noFill/>
        </p:spPr>
        <p:txBody>
          <a:bodyPr wrap="square" rtlCol="0">
            <a:spAutoFit/>
          </a:bodyPr>
          <a:lstStyle/>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▲ワイヤーフレーム</a:t>
            </a:r>
          </a:p>
        </p:txBody>
      </p:sp>
      <p:pic>
        <p:nvPicPr>
          <p:cNvPr id="22" name="図 21">
            <a:extLst>
              <a:ext uri="{FF2B5EF4-FFF2-40B4-BE49-F238E27FC236}">
                <a16:creationId xmlns:a16="http://schemas.microsoft.com/office/drawing/2014/main" id="{E0D6D08F-B5BE-3394-89C5-97D16734CFBC}"/>
              </a:ext>
            </a:extLst>
          </p:cNvPr>
          <p:cNvPicPr>
            <a:picLocks noChangeAspect="1"/>
          </p:cNvPicPr>
          <p:nvPr/>
        </p:nvPicPr>
        <p:blipFill>
          <a:blip r:embed="rId5"/>
          <a:stretch>
            <a:fillRect/>
          </a:stretch>
        </p:blipFill>
        <p:spPr>
          <a:xfrm>
            <a:off x="8874230" y="4644621"/>
            <a:ext cx="7728238" cy="3717131"/>
          </a:xfrm>
          <a:prstGeom prst="rect">
            <a:avLst/>
          </a:prstGeom>
        </p:spPr>
      </p:pic>
      <p:sp>
        <p:nvSpPr>
          <p:cNvPr id="23" name="テキスト ボックス 22">
            <a:extLst>
              <a:ext uri="{FF2B5EF4-FFF2-40B4-BE49-F238E27FC236}">
                <a16:creationId xmlns:a16="http://schemas.microsoft.com/office/drawing/2014/main" id="{837B7B6B-8944-089F-A2D0-4AF3552BB84F}"/>
              </a:ext>
            </a:extLst>
          </p:cNvPr>
          <p:cNvSpPr txBox="1"/>
          <p:nvPr/>
        </p:nvSpPr>
        <p:spPr>
          <a:xfrm>
            <a:off x="8874234" y="8361752"/>
            <a:ext cx="7728234" cy="646331"/>
          </a:xfrm>
          <a:prstGeom prst="rect">
            <a:avLst/>
          </a:prstGeom>
          <a:noFill/>
        </p:spPr>
        <p:txBody>
          <a:bodyPr wrap="square" rtlCol="0">
            <a:spAutoFit/>
          </a:bodyPr>
          <a:lstStyle/>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▲全体です。視点との距離で青くし、空気遠近法を再現しています。</a:t>
            </a:r>
            <a:endParaRPr kumimoji="1" lang="en-US" altLang="ja-JP"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また、全体に薄い霧のようなものを置いています。</a:t>
            </a:r>
          </a:p>
        </p:txBody>
      </p:sp>
      <p:pic>
        <p:nvPicPr>
          <p:cNvPr id="25" name="図 24">
            <a:extLst>
              <a:ext uri="{FF2B5EF4-FFF2-40B4-BE49-F238E27FC236}">
                <a16:creationId xmlns:a16="http://schemas.microsoft.com/office/drawing/2014/main" id="{0C041C5E-A5E3-0233-F47F-CB23E83A854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058288" y="1239448"/>
            <a:ext cx="2273911" cy="2516850"/>
          </a:xfrm>
          <a:prstGeom prst="rect">
            <a:avLst/>
          </a:prstGeom>
        </p:spPr>
      </p:pic>
      <p:sp>
        <p:nvSpPr>
          <p:cNvPr id="26" name="テキスト ボックス 25">
            <a:extLst>
              <a:ext uri="{FF2B5EF4-FFF2-40B4-BE49-F238E27FC236}">
                <a16:creationId xmlns:a16="http://schemas.microsoft.com/office/drawing/2014/main" id="{098A78F7-A9F5-A5A2-DC07-06B47055F6D9}"/>
              </a:ext>
            </a:extLst>
          </p:cNvPr>
          <p:cNvSpPr txBox="1"/>
          <p:nvPr/>
        </p:nvSpPr>
        <p:spPr>
          <a:xfrm>
            <a:off x="13998335" y="3721977"/>
            <a:ext cx="2783489" cy="584775"/>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▲骸骨と周辺以外を透過させて出力しました。</a:t>
            </a:r>
          </a:p>
        </p:txBody>
      </p:sp>
      <p:sp>
        <p:nvSpPr>
          <p:cNvPr id="7" name="テキスト ボックス 6">
            <a:extLst>
              <a:ext uri="{FF2B5EF4-FFF2-40B4-BE49-F238E27FC236}">
                <a16:creationId xmlns:a16="http://schemas.microsoft.com/office/drawing/2014/main" id="{AB01F30C-27DE-8A3E-3032-102FB1D97A4C}"/>
              </a:ext>
            </a:extLst>
          </p:cNvPr>
          <p:cNvSpPr txBox="1"/>
          <p:nvPr/>
        </p:nvSpPr>
        <p:spPr>
          <a:xfrm>
            <a:off x="9073052" y="247346"/>
            <a:ext cx="7525848"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雪山</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cxnSp>
        <p:nvCxnSpPr>
          <p:cNvPr id="10" name="直線コネクタ 9">
            <a:extLst>
              <a:ext uri="{FF2B5EF4-FFF2-40B4-BE49-F238E27FC236}">
                <a16:creationId xmlns:a16="http://schemas.microsoft.com/office/drawing/2014/main" id="{E15E99B2-92C7-15FB-0E39-E51DA78AFC59}"/>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71293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5F33B-C7D3-2823-5C0C-8247E8DABFFD}"/>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27C0D26F-2AE7-41B8-9404-0D39A70D393E}"/>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6829795A-C6D7-8A9A-0B06-8FAF8B68407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2" name="四角形: 角を丸くする 1">
            <a:extLst>
              <a:ext uri="{FF2B5EF4-FFF2-40B4-BE49-F238E27FC236}">
                <a16:creationId xmlns:a16="http://schemas.microsoft.com/office/drawing/2014/main" id="{263FE6E9-AFDA-B51D-FFFA-80786BF97597}"/>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29F25C64-80F2-0A10-FCC1-0B6B59C813D1}"/>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sp>
        <p:nvSpPr>
          <p:cNvPr id="3" name="テキスト ボックス 2">
            <a:extLst>
              <a:ext uri="{FF2B5EF4-FFF2-40B4-BE49-F238E27FC236}">
                <a16:creationId xmlns:a16="http://schemas.microsoft.com/office/drawing/2014/main" id="{A5865E86-542B-D477-8947-80BCCA69A054}"/>
              </a:ext>
            </a:extLst>
          </p:cNvPr>
          <p:cNvSpPr txBox="1"/>
          <p:nvPr/>
        </p:nvSpPr>
        <p:spPr>
          <a:xfrm>
            <a:off x="648757" y="5025596"/>
            <a:ext cx="7236883" cy="923330"/>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二次創作の浅倉透さんです。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美術部内のイベントで、好きなキャラを交換してお互いに作品を</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作り合おうということになりました。その際に制作した作品です。</a:t>
            </a:r>
          </a:p>
        </p:txBody>
      </p:sp>
      <p:sp>
        <p:nvSpPr>
          <p:cNvPr id="5" name="テキスト ボックス 4">
            <a:extLst>
              <a:ext uri="{FF2B5EF4-FFF2-40B4-BE49-F238E27FC236}">
                <a16:creationId xmlns:a16="http://schemas.microsoft.com/office/drawing/2014/main" id="{C5A9BE63-9359-8363-DFB7-D091DE6D9659}"/>
              </a:ext>
            </a:extLst>
          </p:cNvPr>
          <p:cNvSpPr txBox="1"/>
          <p:nvPr/>
        </p:nvSpPr>
        <p:spPr>
          <a:xfrm>
            <a:off x="648757" y="6061650"/>
            <a:ext cx="7236883" cy="3170099"/>
          </a:xfrm>
          <a:prstGeom prst="rect">
            <a:avLst/>
          </a:prstGeom>
          <a:noFill/>
        </p:spPr>
        <p:txBody>
          <a:bodyPr wrap="square" rtlCol="0">
            <a:spAutoFit/>
          </a:bodyPr>
          <a:lstStyle/>
          <a:p>
            <a:r>
              <a:rPr kumimoji="1" lang="ja-JP" altLang="en-US"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こだわったポイント</a:t>
            </a:r>
            <a:endParaRPr kumimoji="1" lang="en-US" altLang="ja-JP"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アイドルマスターに登場するアイドルですので、逆に日常の</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1</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場面を切り取ってみようと思いました。映画や読書が好きらしいので、部屋でのんびりしている姿を制作しました。奥の雑誌にも浅倉さんのアイドル姿の衣装を着せて表紙にしてみましたが、暗さが原因して見えないのが失敗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キャラモデリング自体は</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3</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キャラ目でした。顔ほ本家に寄せきることができていなかったり、皮膚の色が単色であったりなど、改善点は多いです。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小物たちはかなり良い感じにモデリングできたと思います。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pic>
        <p:nvPicPr>
          <p:cNvPr id="10" name="図 9" descr="部屋に備えている様々な家具&#10;&#10;AI によって生成されたコンテンツは間違っている可能性があります。">
            <a:extLst>
              <a:ext uri="{FF2B5EF4-FFF2-40B4-BE49-F238E27FC236}">
                <a16:creationId xmlns:a16="http://schemas.microsoft.com/office/drawing/2014/main" id="{FBE4B4AE-936E-9B4C-5866-87C9FD0518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757" y="622300"/>
            <a:ext cx="7236883" cy="4070747"/>
          </a:xfrm>
          <a:prstGeom prst="rect">
            <a:avLst/>
          </a:prstGeom>
        </p:spPr>
      </p:pic>
      <p:sp>
        <p:nvSpPr>
          <p:cNvPr id="11" name="テキスト ボックス 10">
            <a:extLst>
              <a:ext uri="{FF2B5EF4-FFF2-40B4-BE49-F238E27FC236}">
                <a16:creationId xmlns:a16="http://schemas.microsoft.com/office/drawing/2014/main" id="{B94F4FE1-1AA9-C77B-0AB2-281D986A0410}"/>
              </a:ext>
            </a:extLst>
          </p:cNvPr>
          <p:cNvSpPr txBox="1"/>
          <p:nvPr/>
        </p:nvSpPr>
        <p:spPr>
          <a:xfrm>
            <a:off x="5039831" y="4659792"/>
            <a:ext cx="2969680" cy="369332"/>
          </a:xfrm>
          <a:prstGeom prst="rect">
            <a:avLst/>
          </a:prstGeom>
          <a:noFill/>
        </p:spPr>
        <p:txBody>
          <a:bodyPr wrap="square" rtlCol="0">
            <a:spAutoFit/>
          </a:bodyPr>
          <a:lstStyle/>
          <a:p>
            <a:pPr algn="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2024</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年</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7</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月 △約</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17</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万</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7</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千</a:t>
            </a:r>
          </a:p>
        </p:txBody>
      </p:sp>
      <p:pic>
        <p:nvPicPr>
          <p:cNvPr id="13" name="図 12" descr="家具のあるリビングルーム&#10;&#10;AI によって生成されたコンテンツは間違っている可能性があります。">
            <a:extLst>
              <a:ext uri="{FF2B5EF4-FFF2-40B4-BE49-F238E27FC236}">
                <a16:creationId xmlns:a16="http://schemas.microsoft.com/office/drawing/2014/main" id="{EEF41399-A972-4D78-B693-706E5F707B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83208" y="6671100"/>
            <a:ext cx="3905157" cy="2196651"/>
          </a:xfrm>
          <a:prstGeom prst="rect">
            <a:avLst/>
          </a:prstGeom>
        </p:spPr>
      </p:pic>
      <p:sp>
        <p:nvSpPr>
          <p:cNvPr id="14" name="テキスト ボックス 13">
            <a:extLst>
              <a:ext uri="{FF2B5EF4-FFF2-40B4-BE49-F238E27FC236}">
                <a16:creationId xmlns:a16="http://schemas.microsoft.com/office/drawing/2014/main" id="{1983C5D0-3C9D-5066-1991-D9D8D61B992B}"/>
              </a:ext>
            </a:extLst>
          </p:cNvPr>
          <p:cNvSpPr txBox="1"/>
          <p:nvPr/>
        </p:nvSpPr>
        <p:spPr>
          <a:xfrm>
            <a:off x="9283208" y="8867751"/>
            <a:ext cx="4677541" cy="369332"/>
          </a:xfrm>
          <a:prstGeom prst="rect">
            <a:avLst/>
          </a:prstGeom>
          <a:noFill/>
        </p:spPr>
        <p:txBody>
          <a:bodyPr wrap="square" rtlCol="0">
            <a:spAutoFit/>
          </a:bodyPr>
          <a:lstStyle/>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▲明かりがついた状態</a:t>
            </a:r>
          </a:p>
        </p:txBody>
      </p:sp>
      <p:pic>
        <p:nvPicPr>
          <p:cNvPr id="16" name="図 15">
            <a:extLst>
              <a:ext uri="{FF2B5EF4-FFF2-40B4-BE49-F238E27FC236}">
                <a16:creationId xmlns:a16="http://schemas.microsoft.com/office/drawing/2014/main" id="{8FC0A708-F09F-284D-1C3C-15CFDBECA9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561854" y="6683387"/>
            <a:ext cx="2846096" cy="2196651"/>
          </a:xfrm>
          <a:prstGeom prst="rect">
            <a:avLst/>
          </a:prstGeom>
        </p:spPr>
      </p:pic>
      <p:sp>
        <p:nvSpPr>
          <p:cNvPr id="17" name="テキスト ボックス 16">
            <a:extLst>
              <a:ext uri="{FF2B5EF4-FFF2-40B4-BE49-F238E27FC236}">
                <a16:creationId xmlns:a16="http://schemas.microsoft.com/office/drawing/2014/main" id="{DFD1DAC3-AFDA-7EEA-612B-7444ABC66B7A}"/>
              </a:ext>
            </a:extLst>
          </p:cNvPr>
          <p:cNvSpPr txBox="1"/>
          <p:nvPr/>
        </p:nvSpPr>
        <p:spPr>
          <a:xfrm>
            <a:off x="13561854" y="8910601"/>
            <a:ext cx="4677541" cy="369332"/>
          </a:xfrm>
          <a:prstGeom prst="rect">
            <a:avLst/>
          </a:prstGeom>
          <a:noFill/>
        </p:spPr>
        <p:txBody>
          <a:bodyPr wrap="square" rtlCol="0">
            <a:spAutoFit/>
          </a:bodyPr>
          <a:lstStyle/>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▲アイドル衣装の雑誌</a:t>
            </a:r>
          </a:p>
        </p:txBody>
      </p:sp>
      <p:pic>
        <p:nvPicPr>
          <p:cNvPr id="19" name="図 18">
            <a:extLst>
              <a:ext uri="{FF2B5EF4-FFF2-40B4-BE49-F238E27FC236}">
                <a16:creationId xmlns:a16="http://schemas.microsoft.com/office/drawing/2014/main" id="{046806E0-7F34-D5BC-925F-16FA81716A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87672" y="1218930"/>
            <a:ext cx="5031393" cy="2989725"/>
          </a:xfrm>
          <a:prstGeom prst="rect">
            <a:avLst/>
          </a:prstGeom>
        </p:spPr>
      </p:pic>
      <p:sp>
        <p:nvSpPr>
          <p:cNvPr id="20" name="テキスト ボックス 19">
            <a:extLst>
              <a:ext uri="{FF2B5EF4-FFF2-40B4-BE49-F238E27FC236}">
                <a16:creationId xmlns:a16="http://schemas.microsoft.com/office/drawing/2014/main" id="{977BDD9F-FF38-3ACB-63BA-12CC4FEE455D}"/>
              </a:ext>
            </a:extLst>
          </p:cNvPr>
          <p:cNvSpPr txBox="1"/>
          <p:nvPr/>
        </p:nvSpPr>
        <p:spPr>
          <a:xfrm>
            <a:off x="8634728" y="4208656"/>
            <a:ext cx="4677541" cy="369332"/>
          </a:xfrm>
          <a:prstGeom prst="rect">
            <a:avLst/>
          </a:prstGeom>
          <a:noFill/>
        </p:spPr>
        <p:txBody>
          <a:bodyPr wrap="square" rtlCol="0">
            <a:spAutoFit/>
          </a:bodyPr>
          <a:lstStyle/>
          <a:p>
            <a:r>
              <a:rPr kumimoji="1" lang="ja-JP" altLang="en-US" b="1" dirty="0">
                <a:solidFill>
                  <a:schemeClr val="bg1">
                    <a:lumMod val="50000"/>
                  </a:schemeClr>
                </a:solidFill>
                <a:latin typeface="03スマートフォントUI" panose="02000600000000000000" pitchFamily="2" charset="-128"/>
                <a:ea typeface="03スマートフォントUI" panose="02000600000000000000" pitchFamily="2" charset="-128"/>
              </a:rPr>
              <a:t>▲ワイヤーフレーム</a:t>
            </a:r>
          </a:p>
        </p:txBody>
      </p:sp>
      <p:pic>
        <p:nvPicPr>
          <p:cNvPr id="22" name="図 21">
            <a:extLst>
              <a:ext uri="{FF2B5EF4-FFF2-40B4-BE49-F238E27FC236}">
                <a16:creationId xmlns:a16="http://schemas.microsoft.com/office/drawing/2014/main" id="{469C4713-8CD0-2B1C-04F2-EDBD1EE30A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91935" y="4393155"/>
            <a:ext cx="1950444" cy="1824395"/>
          </a:xfrm>
          <a:prstGeom prst="rect">
            <a:avLst/>
          </a:prstGeom>
        </p:spPr>
      </p:pic>
      <p:pic>
        <p:nvPicPr>
          <p:cNvPr id="24" name="図 23">
            <a:extLst>
              <a:ext uri="{FF2B5EF4-FFF2-40B4-BE49-F238E27FC236}">
                <a16:creationId xmlns:a16="http://schemas.microsoft.com/office/drawing/2014/main" id="{CB0B5C5D-C735-D4CC-5614-87C7FE4072D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4059234" y="4077384"/>
            <a:ext cx="1825784" cy="2164972"/>
          </a:xfrm>
          <a:prstGeom prst="rect">
            <a:avLst/>
          </a:prstGeom>
        </p:spPr>
      </p:pic>
      <p:sp>
        <p:nvSpPr>
          <p:cNvPr id="25" name="テキスト ボックス 24">
            <a:extLst>
              <a:ext uri="{FF2B5EF4-FFF2-40B4-BE49-F238E27FC236}">
                <a16:creationId xmlns:a16="http://schemas.microsoft.com/office/drawing/2014/main" id="{D45CD3D9-B6F8-9B45-3821-7674F97369A1}"/>
              </a:ext>
            </a:extLst>
          </p:cNvPr>
          <p:cNvSpPr txBox="1"/>
          <p:nvPr/>
        </p:nvSpPr>
        <p:spPr>
          <a:xfrm>
            <a:off x="12135000" y="6275048"/>
            <a:ext cx="4677541" cy="338554"/>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▲浅倉さん</a:t>
            </a:r>
            <a:r>
              <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 (Auto</a:t>
            </a:r>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 </a:t>
            </a:r>
            <a:r>
              <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Rig Pro</a:t>
            </a:r>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を使用</a:t>
            </a:r>
            <a:r>
              <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 ▲</a:t>
            </a:r>
          </a:p>
        </p:txBody>
      </p:sp>
      <p:pic>
        <p:nvPicPr>
          <p:cNvPr id="36" name="図 35" descr="ダイアグラム が含まれている画像&#10;&#10;AI によって生成されたコンテンツは間違っている可能性があります。">
            <a:extLst>
              <a:ext uri="{FF2B5EF4-FFF2-40B4-BE49-F238E27FC236}">
                <a16:creationId xmlns:a16="http://schemas.microsoft.com/office/drawing/2014/main" id="{BA6BA0D6-54E0-A5DD-428B-087AFC41FC5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35002" y="4742945"/>
            <a:ext cx="3714119" cy="2089192"/>
          </a:xfrm>
          <a:prstGeom prst="rect">
            <a:avLst/>
          </a:prstGeom>
        </p:spPr>
      </p:pic>
      <p:pic>
        <p:nvPicPr>
          <p:cNvPr id="38" name="図 37" descr="花瓶に生けられた花の絵&#10;&#10;AI によって生成されたコンテンツは間違っている可能性があります。">
            <a:extLst>
              <a:ext uri="{FF2B5EF4-FFF2-40B4-BE49-F238E27FC236}">
                <a16:creationId xmlns:a16="http://schemas.microsoft.com/office/drawing/2014/main" id="{E18D6EC9-4DCC-F8E2-5811-98AABA6A671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913459" y="17131"/>
            <a:ext cx="7482985" cy="4209179"/>
          </a:xfrm>
          <a:prstGeom prst="rect">
            <a:avLst/>
          </a:prstGeom>
        </p:spPr>
      </p:pic>
      <p:sp>
        <p:nvSpPr>
          <p:cNvPr id="8" name="テキスト ボックス 7">
            <a:extLst>
              <a:ext uri="{FF2B5EF4-FFF2-40B4-BE49-F238E27FC236}">
                <a16:creationId xmlns:a16="http://schemas.microsoft.com/office/drawing/2014/main" id="{F576CCAF-1098-5BA0-AEF9-01C2E4D8E119}"/>
              </a:ext>
            </a:extLst>
          </p:cNvPr>
          <p:cNvSpPr txBox="1"/>
          <p:nvPr/>
        </p:nvSpPr>
        <p:spPr>
          <a:xfrm>
            <a:off x="9073052" y="247346"/>
            <a:ext cx="7525848"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映画鑑賞</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pic>
        <p:nvPicPr>
          <p:cNvPr id="21" name="図 20">
            <a:extLst>
              <a:ext uri="{FF2B5EF4-FFF2-40B4-BE49-F238E27FC236}">
                <a16:creationId xmlns:a16="http://schemas.microsoft.com/office/drawing/2014/main" id="{076AF2CF-3E5F-FE42-61A3-434D7354078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163514" y="6431127"/>
            <a:ext cx="610688" cy="343512"/>
          </a:xfrm>
          <a:prstGeom prst="rect">
            <a:avLst/>
          </a:prstGeom>
        </p:spPr>
      </p:pic>
    </p:spTree>
    <p:extLst>
      <p:ext uri="{BB962C8B-B14F-4D97-AF65-F5344CB8AC3E}">
        <p14:creationId xmlns:p14="http://schemas.microsoft.com/office/powerpoint/2010/main" val="195511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D6D29-C5FE-B76F-316E-66CBDDB68D36}"/>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749CB4F7-4B7F-5214-9411-58E6B46A87F4}"/>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B89CECE5-63AE-2C26-5BBA-886B5BD43F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2" name="四角形: 角を丸くする 1">
            <a:extLst>
              <a:ext uri="{FF2B5EF4-FFF2-40B4-BE49-F238E27FC236}">
                <a16:creationId xmlns:a16="http://schemas.microsoft.com/office/drawing/2014/main" id="{A108B207-DF08-01A6-4877-F45C0828F8E7}"/>
              </a:ext>
            </a:extLst>
          </p:cNvPr>
          <p:cNvSpPr/>
          <p:nvPr/>
        </p:nvSpPr>
        <p:spPr>
          <a:xfrm>
            <a:off x="247743" y="145143"/>
            <a:ext cx="16516257" cy="9208711"/>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四角形: 角を丸くする 24">
            <a:extLst>
              <a:ext uri="{FF2B5EF4-FFF2-40B4-BE49-F238E27FC236}">
                <a16:creationId xmlns:a16="http://schemas.microsoft.com/office/drawing/2014/main" id="{B9BF3B23-DAA1-F813-AB93-19F59BDA6E93}"/>
              </a:ext>
            </a:extLst>
          </p:cNvPr>
          <p:cNvSpPr/>
          <p:nvPr/>
        </p:nvSpPr>
        <p:spPr>
          <a:xfrm>
            <a:off x="650929" y="371580"/>
            <a:ext cx="4457463" cy="989352"/>
          </a:xfrm>
          <a:prstGeom prst="roundRect">
            <a:avLst>
              <a:gd name="adj" fmla="val 31695"/>
            </a:avLst>
          </a:prstGeom>
          <a:solidFill>
            <a:srgbClr val="FAF2EC"/>
          </a:solidFill>
          <a:ln>
            <a:solidFill>
              <a:srgbClr val="FEF2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レゴ, 部屋, 時計 が含まれている画像&#10;&#10;AI によって生成されたコンテンツは間違っている可能性があります。">
            <a:extLst>
              <a:ext uri="{FF2B5EF4-FFF2-40B4-BE49-F238E27FC236}">
                <a16:creationId xmlns:a16="http://schemas.microsoft.com/office/drawing/2014/main" id="{EA910B75-6277-2C4B-1159-76F27AB122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0261" y="477196"/>
            <a:ext cx="5739932" cy="3228711"/>
          </a:xfrm>
          <a:prstGeom prst="rect">
            <a:avLst/>
          </a:prstGeom>
        </p:spPr>
      </p:pic>
      <p:pic>
        <p:nvPicPr>
          <p:cNvPr id="14" name="図 13">
            <a:extLst>
              <a:ext uri="{FF2B5EF4-FFF2-40B4-BE49-F238E27FC236}">
                <a16:creationId xmlns:a16="http://schemas.microsoft.com/office/drawing/2014/main" id="{BFD41389-FCC5-654A-3F3C-00F34C31CA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55719" y="4800600"/>
            <a:ext cx="2733141" cy="2883354"/>
          </a:xfrm>
          <a:prstGeom prst="rect">
            <a:avLst/>
          </a:prstGeom>
        </p:spPr>
      </p:pic>
      <p:pic>
        <p:nvPicPr>
          <p:cNvPr id="19" name="図 18" descr="コンピューターゲームの画面&#10;&#10;AI によって生成されたコンテンツは間違っている可能性があります。">
            <a:extLst>
              <a:ext uri="{FF2B5EF4-FFF2-40B4-BE49-F238E27FC236}">
                <a16:creationId xmlns:a16="http://schemas.microsoft.com/office/drawing/2014/main" id="{881A597A-4E97-FC54-8680-E3CA625F33A5}"/>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rot="5400000">
            <a:off x="9475274" y="5280994"/>
            <a:ext cx="3228711" cy="4535403"/>
          </a:xfrm>
          <a:prstGeom prst="rect">
            <a:avLst/>
          </a:prstGeom>
        </p:spPr>
      </p:pic>
      <p:pic>
        <p:nvPicPr>
          <p:cNvPr id="21" name="図 20" descr="屋内, 座る, モニター, 大きい が含まれている画像&#10;&#10;AI によって生成されたコンテンツは間違っている可能性があります。">
            <a:extLst>
              <a:ext uri="{FF2B5EF4-FFF2-40B4-BE49-F238E27FC236}">
                <a16:creationId xmlns:a16="http://schemas.microsoft.com/office/drawing/2014/main" id="{22D7A38A-9D79-7B8F-3CF2-A0D1E4F32A0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08322" y="4719733"/>
            <a:ext cx="3032981" cy="3032981"/>
          </a:xfrm>
          <a:prstGeom prst="rect">
            <a:avLst/>
          </a:prstGeom>
        </p:spPr>
      </p:pic>
      <p:pic>
        <p:nvPicPr>
          <p:cNvPr id="23" name="図 22" descr="屋内, グリーン, ベッド, 建物 が含まれている画像&#10;&#10;AI によって生成されたコンテンツは間違っている可能性があります。">
            <a:extLst>
              <a:ext uri="{FF2B5EF4-FFF2-40B4-BE49-F238E27FC236}">
                <a16:creationId xmlns:a16="http://schemas.microsoft.com/office/drawing/2014/main" id="{A48F0EC0-5C66-1A07-A861-BE9AE44DDC5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0787" y="1541911"/>
            <a:ext cx="4402243" cy="6224085"/>
          </a:xfrm>
          <a:prstGeom prst="rect">
            <a:avLst/>
          </a:prstGeom>
        </p:spPr>
      </p:pic>
      <p:sp>
        <p:nvSpPr>
          <p:cNvPr id="24" name="テキスト ボックス 23">
            <a:extLst>
              <a:ext uri="{FF2B5EF4-FFF2-40B4-BE49-F238E27FC236}">
                <a16:creationId xmlns:a16="http://schemas.microsoft.com/office/drawing/2014/main" id="{B6F82191-8700-2311-B677-4F31882C1536}"/>
              </a:ext>
            </a:extLst>
          </p:cNvPr>
          <p:cNvSpPr txBox="1"/>
          <p:nvPr/>
        </p:nvSpPr>
        <p:spPr>
          <a:xfrm>
            <a:off x="5450261" y="3751155"/>
            <a:ext cx="5739932" cy="923330"/>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blender</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で本当に最初に作ったものです。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本を買ってそれ通りに作っただけですが、今でも愛着があります。</a:t>
            </a:r>
          </a:p>
        </p:txBody>
      </p:sp>
      <p:sp>
        <p:nvSpPr>
          <p:cNvPr id="26" name="テキスト ボックス 25">
            <a:extLst>
              <a:ext uri="{FF2B5EF4-FFF2-40B4-BE49-F238E27FC236}">
                <a16:creationId xmlns:a16="http://schemas.microsoft.com/office/drawing/2014/main" id="{EDBE2148-51F8-D456-613F-5072CA53BDC7}"/>
              </a:ext>
            </a:extLst>
          </p:cNvPr>
          <p:cNvSpPr txBox="1"/>
          <p:nvPr/>
        </p:nvSpPr>
        <p:spPr>
          <a:xfrm>
            <a:off x="700787" y="7946975"/>
            <a:ext cx="6346189" cy="1200329"/>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blender</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で、私が最初に美術部の展示に出した作品です。会場の光が絵の中にさしこんで、現実と絵がリンクしている様子を表したかったのですが、あまりうまく行きませんでした。</a:t>
            </a:r>
          </a:p>
        </p:txBody>
      </p:sp>
      <p:sp>
        <p:nvSpPr>
          <p:cNvPr id="27" name="テキスト ボックス 26">
            <a:extLst>
              <a:ext uri="{FF2B5EF4-FFF2-40B4-BE49-F238E27FC236}">
                <a16:creationId xmlns:a16="http://schemas.microsoft.com/office/drawing/2014/main" id="{7AA620C7-F7BF-9F52-F44F-15E6A6CB667A}"/>
              </a:ext>
            </a:extLst>
          </p:cNvPr>
          <p:cNvSpPr txBox="1"/>
          <p:nvPr/>
        </p:nvSpPr>
        <p:spPr>
          <a:xfrm>
            <a:off x="8741303" y="4762964"/>
            <a:ext cx="4616028" cy="1200329"/>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◀▼初めてキャラモデルをしたときのものです。左から下にするために、かなりの時間を費やしました。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頭と体が繋げられない事件も発生しました。</a:t>
            </a:r>
          </a:p>
        </p:txBody>
      </p:sp>
      <p:sp>
        <p:nvSpPr>
          <p:cNvPr id="28" name="テキスト ボックス 27">
            <a:extLst>
              <a:ext uri="{FF2B5EF4-FFF2-40B4-BE49-F238E27FC236}">
                <a16:creationId xmlns:a16="http://schemas.microsoft.com/office/drawing/2014/main" id="{47C34CB7-C404-B0CC-9298-D9F0127A31FA}"/>
              </a:ext>
            </a:extLst>
          </p:cNvPr>
          <p:cNvSpPr txBox="1"/>
          <p:nvPr/>
        </p:nvSpPr>
        <p:spPr>
          <a:xfrm>
            <a:off x="13755719" y="7715486"/>
            <a:ext cx="2822974" cy="1200329"/>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▲二次創作の轟くんです。モデリングに慣れるため、</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2</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回目のキャラモデリングとして作りました。</a:t>
            </a:r>
          </a:p>
        </p:txBody>
      </p:sp>
      <p:sp>
        <p:nvSpPr>
          <p:cNvPr id="29" name="テキスト ボックス 28">
            <a:extLst>
              <a:ext uri="{FF2B5EF4-FFF2-40B4-BE49-F238E27FC236}">
                <a16:creationId xmlns:a16="http://schemas.microsoft.com/office/drawing/2014/main" id="{F4F63D60-01FB-5798-2B8D-1CE173CEE759}"/>
              </a:ext>
            </a:extLst>
          </p:cNvPr>
          <p:cNvSpPr txBox="1"/>
          <p:nvPr/>
        </p:nvSpPr>
        <p:spPr>
          <a:xfrm>
            <a:off x="11828760" y="3318517"/>
            <a:ext cx="4209526" cy="1200329"/>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▲現在作成している獣人の子です。</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VRC</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に対応できるリグやシェーダーも勉強中です。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（のちのちゲーム開発で使いました）</a:t>
            </a:r>
          </a:p>
        </p:txBody>
      </p:sp>
      <p:pic>
        <p:nvPicPr>
          <p:cNvPr id="31" name="図 30">
            <a:extLst>
              <a:ext uri="{FF2B5EF4-FFF2-40B4-BE49-F238E27FC236}">
                <a16:creationId xmlns:a16="http://schemas.microsoft.com/office/drawing/2014/main" id="{01EE6AEE-4D04-E369-F5AA-ADBC6DE0E56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828759" y="510671"/>
            <a:ext cx="3173120" cy="2852930"/>
          </a:xfrm>
          <a:prstGeom prst="rect">
            <a:avLst/>
          </a:prstGeom>
        </p:spPr>
      </p:pic>
      <p:sp>
        <p:nvSpPr>
          <p:cNvPr id="5" name="テキスト ボックス 4">
            <a:extLst>
              <a:ext uri="{FF2B5EF4-FFF2-40B4-BE49-F238E27FC236}">
                <a16:creationId xmlns:a16="http://schemas.microsoft.com/office/drawing/2014/main" id="{6F97BF26-3934-4A9D-7D27-11DE60078532}"/>
              </a:ext>
            </a:extLst>
          </p:cNvPr>
          <p:cNvSpPr txBox="1"/>
          <p:nvPr/>
        </p:nvSpPr>
        <p:spPr>
          <a:xfrm>
            <a:off x="1687336" y="463568"/>
            <a:ext cx="7525848"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その他</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215278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13947-976B-F9F0-96DB-45D008442A19}"/>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1B382C58-D066-4182-0E72-2A51DD8884A4}"/>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6793505B-EBAA-17E8-3F1F-B687C1B2AB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2" name="四角形: 角を丸くする 1">
            <a:extLst>
              <a:ext uri="{FF2B5EF4-FFF2-40B4-BE49-F238E27FC236}">
                <a16:creationId xmlns:a16="http://schemas.microsoft.com/office/drawing/2014/main" id="{60CF4812-06A1-9D3C-D5F7-F7D97E2D1D49}"/>
              </a:ext>
            </a:extLst>
          </p:cNvPr>
          <p:cNvSpPr/>
          <p:nvPr/>
        </p:nvSpPr>
        <p:spPr>
          <a:xfrm>
            <a:off x="87821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60AF660-136C-B87C-94D4-4D265373280F}"/>
              </a:ext>
            </a:extLst>
          </p:cNvPr>
          <p:cNvSpPr txBox="1"/>
          <p:nvPr/>
        </p:nvSpPr>
        <p:spPr>
          <a:xfrm>
            <a:off x="14099117" y="8564214"/>
            <a:ext cx="2714380" cy="707886"/>
          </a:xfrm>
          <a:prstGeom prst="rect">
            <a:avLst/>
          </a:prstGeom>
          <a:noFill/>
        </p:spPr>
        <p:txBody>
          <a:bodyPr wrap="square" rtlCol="0">
            <a:spAutoFit/>
          </a:bodyPr>
          <a:lstStyle/>
          <a:p>
            <a:r>
              <a:rPr kumimoji="1" lang="ja-JP" altLang="en-US" sz="4000" dirty="0">
                <a:solidFill>
                  <a:schemeClr val="bg1">
                    <a:lumMod val="50000"/>
                  </a:schemeClr>
                </a:solidFill>
                <a:latin typeface="03スマートフォントUI" panose="02000600000000000000" pitchFamily="2" charset="-128"/>
                <a:ea typeface="03スマートフォントUI" panose="02000600000000000000" pitchFamily="2" charset="-128"/>
              </a:rPr>
              <a:t>全</a:t>
            </a:r>
            <a:r>
              <a:rPr kumimoji="1" lang="en-US" altLang="ja-JP" sz="4000" dirty="0">
                <a:solidFill>
                  <a:schemeClr val="bg1">
                    <a:lumMod val="50000"/>
                  </a:schemeClr>
                </a:solidFill>
                <a:latin typeface="03スマートフォントUI" panose="02000600000000000000" pitchFamily="2" charset="-128"/>
                <a:ea typeface="03スマートフォントUI" panose="02000600000000000000" pitchFamily="2" charset="-128"/>
              </a:rPr>
              <a:t>4</a:t>
            </a:r>
            <a:r>
              <a:rPr kumimoji="1" lang="ja-JP" altLang="en-US" sz="4000" dirty="0">
                <a:solidFill>
                  <a:schemeClr val="bg1">
                    <a:lumMod val="50000"/>
                  </a:schemeClr>
                </a:solidFill>
                <a:latin typeface="03スマートフォントUI" panose="02000600000000000000" pitchFamily="2" charset="-128"/>
                <a:ea typeface="03スマートフォントUI" panose="02000600000000000000" pitchFamily="2" charset="-128"/>
              </a:rPr>
              <a:t>ページ</a:t>
            </a:r>
          </a:p>
        </p:txBody>
      </p:sp>
      <p:pic>
        <p:nvPicPr>
          <p:cNvPr id="5" name="図 4" descr="テーブル, 屋内, 座る, コンピュータ が含まれている画像&#10;&#10;AI によって生成されたコンテンツは間違っている可能性があります。">
            <a:extLst>
              <a:ext uri="{FF2B5EF4-FFF2-40B4-BE49-F238E27FC236}">
                <a16:creationId xmlns:a16="http://schemas.microsoft.com/office/drawing/2014/main" id="{EE30FC3B-014B-EEF9-0004-EC4A0DC69C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26282" y="2115515"/>
            <a:ext cx="2490878" cy="3321618"/>
          </a:xfrm>
          <a:prstGeom prst="rect">
            <a:avLst/>
          </a:prstGeom>
        </p:spPr>
      </p:pic>
      <p:pic>
        <p:nvPicPr>
          <p:cNvPr id="7" name="図 6">
            <a:extLst>
              <a:ext uri="{FF2B5EF4-FFF2-40B4-BE49-F238E27FC236}">
                <a16:creationId xmlns:a16="http://schemas.microsoft.com/office/drawing/2014/main" id="{9EC1822B-9557-4496-276C-F4F987CD689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3326908" y="4524983"/>
            <a:ext cx="2947364" cy="912150"/>
          </a:xfrm>
          <a:prstGeom prst="rect">
            <a:avLst/>
          </a:prstGeom>
        </p:spPr>
      </p:pic>
      <p:pic>
        <p:nvPicPr>
          <p:cNvPr id="8" name="図 7">
            <a:extLst>
              <a:ext uri="{FF2B5EF4-FFF2-40B4-BE49-F238E27FC236}">
                <a16:creationId xmlns:a16="http://schemas.microsoft.com/office/drawing/2014/main" id="{CA5259E2-9335-32AD-403E-514DA4E29E34}"/>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3337647" y="3268808"/>
            <a:ext cx="2947364" cy="912150"/>
          </a:xfrm>
          <a:prstGeom prst="rect">
            <a:avLst/>
          </a:prstGeom>
        </p:spPr>
      </p:pic>
      <p:pic>
        <p:nvPicPr>
          <p:cNvPr id="9" name="図 8" descr="グラフィカル ユーザー インターフェイス&#10;&#10;AI によって生成されたコンテンツは間違っている可能性があります。">
            <a:extLst>
              <a:ext uri="{FF2B5EF4-FFF2-40B4-BE49-F238E27FC236}">
                <a16:creationId xmlns:a16="http://schemas.microsoft.com/office/drawing/2014/main" id="{741C8C12-801E-DD99-5E2F-C7FFDF9C0E8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44052" y="6240719"/>
            <a:ext cx="3410640" cy="1918484"/>
          </a:xfrm>
          <a:prstGeom prst="rect">
            <a:avLst/>
          </a:prstGeom>
        </p:spPr>
      </p:pic>
      <p:pic>
        <p:nvPicPr>
          <p:cNvPr id="10" name="図 9">
            <a:extLst>
              <a:ext uri="{FF2B5EF4-FFF2-40B4-BE49-F238E27FC236}">
                <a16:creationId xmlns:a16="http://schemas.microsoft.com/office/drawing/2014/main" id="{42D873D5-11DB-DE0E-C502-463A972D4533}"/>
              </a:ext>
            </a:extLst>
          </p:cNvPr>
          <p:cNvPicPr>
            <a:picLocks noChangeAspect="1"/>
          </p:cNvPicPr>
          <p:nvPr/>
        </p:nvPicPr>
        <p:blipFill>
          <a:blip r:embed="rId7"/>
          <a:stretch>
            <a:fillRect/>
          </a:stretch>
        </p:blipFill>
        <p:spPr>
          <a:xfrm>
            <a:off x="14077759" y="6400148"/>
            <a:ext cx="1829897" cy="1748929"/>
          </a:xfrm>
          <a:prstGeom prst="rect">
            <a:avLst/>
          </a:prstGeom>
        </p:spPr>
      </p:pic>
      <p:sp>
        <p:nvSpPr>
          <p:cNvPr id="11" name="テキスト ボックス 10">
            <a:extLst>
              <a:ext uri="{FF2B5EF4-FFF2-40B4-BE49-F238E27FC236}">
                <a16:creationId xmlns:a16="http://schemas.microsoft.com/office/drawing/2014/main" id="{33DA1580-B382-8633-CDAE-F816CFC38DEA}"/>
              </a:ext>
            </a:extLst>
          </p:cNvPr>
          <p:cNvSpPr txBox="1"/>
          <p:nvPr/>
        </p:nvSpPr>
        <p:spPr>
          <a:xfrm>
            <a:off x="1382073" y="3163700"/>
            <a:ext cx="7236883" cy="1015663"/>
          </a:xfrm>
          <a:prstGeom prst="rect">
            <a:avLst/>
          </a:prstGeom>
          <a:noFill/>
        </p:spPr>
        <p:txBody>
          <a:bodyPr wrap="square" rtlCol="0">
            <a:spAutoFit/>
          </a:bodyPr>
          <a:lstStyle/>
          <a:p>
            <a:r>
              <a:rPr kumimoji="1" lang="en-US" altLang="ja-JP" sz="6000" b="1" dirty="0">
                <a:solidFill>
                  <a:schemeClr val="bg2">
                    <a:lumMod val="90000"/>
                  </a:schemeClr>
                </a:solidFill>
                <a:latin typeface="03スマートフォントUI" panose="02000600000000000000" pitchFamily="2" charset="-128"/>
                <a:ea typeface="03スマートフォントUI" panose="02000600000000000000" pitchFamily="2" charset="-128"/>
              </a:rPr>
              <a:t>3DCD</a:t>
            </a:r>
            <a:endParaRPr kumimoji="1" lang="ja-JP" altLang="en-US" sz="5400" dirty="0">
              <a:solidFill>
                <a:schemeClr val="bg2">
                  <a:lumMod val="90000"/>
                </a:schemeClr>
              </a:solidFill>
              <a:latin typeface="03スマートフォントUI" panose="02000600000000000000" pitchFamily="2" charset="-128"/>
              <a:ea typeface="03スマートフォントUI" panose="02000600000000000000" pitchFamily="2" charset="-128"/>
            </a:endParaRPr>
          </a:p>
        </p:txBody>
      </p:sp>
      <p:sp>
        <p:nvSpPr>
          <p:cNvPr id="12" name="テキスト ボックス 11">
            <a:extLst>
              <a:ext uri="{FF2B5EF4-FFF2-40B4-BE49-F238E27FC236}">
                <a16:creationId xmlns:a16="http://schemas.microsoft.com/office/drawing/2014/main" id="{83A1E5F8-3ADC-7B56-5FB3-7D2E4E865C6D}"/>
              </a:ext>
            </a:extLst>
          </p:cNvPr>
          <p:cNvSpPr txBox="1"/>
          <p:nvPr/>
        </p:nvSpPr>
        <p:spPr>
          <a:xfrm>
            <a:off x="1382072" y="6461297"/>
            <a:ext cx="7236883" cy="1477328"/>
          </a:xfrm>
          <a:prstGeom prst="rect">
            <a:avLst/>
          </a:prstGeom>
          <a:noFill/>
        </p:spPr>
        <p:txBody>
          <a:bodyPr wrap="square" rtlCol="0">
            <a:spAutoFit/>
          </a:bodyPr>
          <a:lstStyle/>
          <a:p>
            <a:r>
              <a:rPr kumimoji="1" lang="ja-JP" altLang="en-US" sz="5400" b="1" dirty="0">
                <a:solidFill>
                  <a:schemeClr val="bg1">
                    <a:lumMod val="85000"/>
                  </a:schemeClr>
                </a:solidFill>
                <a:latin typeface="03スマートフォントUI" panose="02000600000000000000" pitchFamily="2" charset="-128"/>
                <a:ea typeface="03スマートフォントUI" panose="02000600000000000000" pitchFamily="2" charset="-128"/>
              </a:rPr>
              <a:t>その他</a:t>
            </a:r>
            <a:endParaRPr kumimoji="1" lang="en-US" altLang="ja-JP" sz="5400" b="1" dirty="0">
              <a:solidFill>
                <a:schemeClr val="bg1">
                  <a:lumMod val="85000"/>
                </a:schemeClr>
              </a:solidFill>
              <a:latin typeface="03スマートフォントUI" panose="02000600000000000000" pitchFamily="2" charset="-128"/>
              <a:ea typeface="03スマートフォントUI" panose="02000600000000000000" pitchFamily="2" charset="-128"/>
            </a:endParaRPr>
          </a:p>
          <a:p>
            <a:r>
              <a:rPr kumimoji="1" lang="en-US" altLang="ja-JP" sz="3600" b="1" dirty="0">
                <a:solidFill>
                  <a:schemeClr val="bg1">
                    <a:lumMod val="85000"/>
                  </a:schemeClr>
                </a:solidFill>
                <a:latin typeface="03スマートフォントUI" panose="02000600000000000000" pitchFamily="2" charset="-128"/>
                <a:ea typeface="03スマートフォントUI" panose="02000600000000000000" pitchFamily="2" charset="-128"/>
              </a:rPr>
              <a:t>(CAD</a:t>
            </a:r>
            <a:r>
              <a:rPr kumimoji="1" lang="ja-JP" altLang="en-US" sz="3600" b="1" dirty="0">
                <a:solidFill>
                  <a:schemeClr val="bg1">
                    <a:lumMod val="85000"/>
                  </a:schemeClr>
                </a:solidFill>
                <a:latin typeface="03スマートフォントUI" panose="02000600000000000000" pitchFamily="2" charset="-128"/>
                <a:ea typeface="03スマートフォントUI" panose="02000600000000000000" pitchFamily="2" charset="-128"/>
              </a:rPr>
              <a:t>と絵</a:t>
            </a:r>
            <a:r>
              <a:rPr kumimoji="1" lang="en-US" altLang="ja-JP" sz="3600" b="1" dirty="0">
                <a:solidFill>
                  <a:schemeClr val="bg1">
                    <a:lumMod val="85000"/>
                  </a:schemeClr>
                </a:solidFill>
                <a:latin typeface="03スマートフォントUI" panose="02000600000000000000" pitchFamily="2" charset="-128"/>
                <a:ea typeface="03スマートフォントUI" panose="02000600000000000000" pitchFamily="2" charset="-128"/>
              </a:rPr>
              <a:t>)</a:t>
            </a:r>
            <a:endParaRPr kumimoji="1" lang="ja-JP" altLang="en-US" sz="3200" dirty="0">
              <a:solidFill>
                <a:schemeClr val="bg1">
                  <a:lumMod val="85000"/>
                </a:schemeClr>
              </a:solidFill>
              <a:latin typeface="03スマートフォントUI" panose="02000600000000000000" pitchFamily="2" charset="-128"/>
              <a:ea typeface="03スマートフォントUI" panose="02000600000000000000" pitchFamily="2" charset="-128"/>
            </a:endParaRPr>
          </a:p>
        </p:txBody>
      </p:sp>
      <p:sp>
        <p:nvSpPr>
          <p:cNvPr id="16" name="テキスト ボックス 15">
            <a:extLst>
              <a:ext uri="{FF2B5EF4-FFF2-40B4-BE49-F238E27FC236}">
                <a16:creationId xmlns:a16="http://schemas.microsoft.com/office/drawing/2014/main" id="{7DF30644-E9FB-E944-CD9D-DB9A3A2C16BF}"/>
              </a:ext>
            </a:extLst>
          </p:cNvPr>
          <p:cNvSpPr txBox="1"/>
          <p:nvPr/>
        </p:nvSpPr>
        <p:spPr>
          <a:xfrm>
            <a:off x="1382074" y="4776578"/>
            <a:ext cx="7236883" cy="1015663"/>
          </a:xfrm>
          <a:prstGeom prst="rect">
            <a:avLst/>
          </a:prstGeom>
          <a:noFill/>
        </p:spPr>
        <p:txBody>
          <a:bodyPr wrap="square" rtlCol="0">
            <a:spAutoFit/>
          </a:bodyPr>
          <a:lstStyle/>
          <a:p>
            <a:r>
              <a:rPr kumimoji="1" lang="ja-JP" altLang="en-US" sz="6000" b="1" dirty="0">
                <a:latin typeface="03スマートフォントUI" panose="02000600000000000000" pitchFamily="2" charset="-128"/>
                <a:ea typeface="03スマートフォントUI" panose="02000600000000000000" pitchFamily="2" charset="-128"/>
              </a:rPr>
              <a:t>プログラミング</a:t>
            </a:r>
            <a:endParaRPr kumimoji="1" lang="ja-JP" altLang="en-US" sz="5400" dirty="0">
              <a:latin typeface="03スマートフォントUI" panose="02000600000000000000" pitchFamily="2" charset="-128"/>
              <a:ea typeface="03スマートフォントUI" panose="02000600000000000000" pitchFamily="2" charset="-128"/>
            </a:endParaRPr>
          </a:p>
        </p:txBody>
      </p:sp>
      <p:sp>
        <p:nvSpPr>
          <p:cNvPr id="17" name="テキスト ボックス 16">
            <a:extLst>
              <a:ext uri="{FF2B5EF4-FFF2-40B4-BE49-F238E27FC236}">
                <a16:creationId xmlns:a16="http://schemas.microsoft.com/office/drawing/2014/main" id="{10109C2A-489B-7F19-0B58-36072C90B062}"/>
              </a:ext>
            </a:extLst>
          </p:cNvPr>
          <p:cNvSpPr txBox="1"/>
          <p:nvPr/>
        </p:nvSpPr>
        <p:spPr>
          <a:xfrm>
            <a:off x="1382071" y="1478981"/>
            <a:ext cx="7236883" cy="1015663"/>
          </a:xfrm>
          <a:prstGeom prst="rect">
            <a:avLst/>
          </a:prstGeom>
          <a:noFill/>
        </p:spPr>
        <p:txBody>
          <a:bodyPr wrap="square" rtlCol="0">
            <a:spAutoFit/>
          </a:bodyPr>
          <a:lstStyle/>
          <a:p>
            <a:r>
              <a:rPr kumimoji="1" lang="ja-JP" altLang="en-US" sz="6000" b="1" dirty="0">
                <a:solidFill>
                  <a:schemeClr val="bg2">
                    <a:lumMod val="90000"/>
                  </a:schemeClr>
                </a:solidFill>
                <a:latin typeface="03スマートフォントUI" panose="02000600000000000000" pitchFamily="2" charset="-128"/>
                <a:ea typeface="03スマートフォントUI" panose="02000600000000000000" pitchFamily="2" charset="-128"/>
              </a:rPr>
              <a:t>ゲーム開発</a:t>
            </a:r>
            <a:endParaRPr kumimoji="1" lang="ja-JP" altLang="en-US" sz="5400" dirty="0">
              <a:solidFill>
                <a:schemeClr val="bg2">
                  <a:lumMod val="90000"/>
                </a:schemeClr>
              </a:solidFill>
              <a:latin typeface="03スマートフォントUI" panose="02000600000000000000" pitchFamily="2" charset="-128"/>
              <a:ea typeface="03スマートフォントUI" panose="02000600000000000000" pitchFamily="2" charset="-128"/>
            </a:endParaRPr>
          </a:p>
        </p:txBody>
      </p:sp>
      <p:pic>
        <p:nvPicPr>
          <p:cNvPr id="14" name="図 13">
            <a:extLst>
              <a:ext uri="{FF2B5EF4-FFF2-40B4-BE49-F238E27FC236}">
                <a16:creationId xmlns:a16="http://schemas.microsoft.com/office/drawing/2014/main" id="{864F2E19-8E65-36AB-F5B5-183306D0671F}"/>
              </a:ext>
            </a:extLst>
          </p:cNvPr>
          <p:cNvPicPr>
            <a:picLocks noChangeAspect="1"/>
          </p:cNvPicPr>
          <p:nvPr/>
        </p:nvPicPr>
        <p:blipFill>
          <a:blip r:embed="rId8"/>
          <a:stretch>
            <a:fillRect/>
          </a:stretch>
        </p:blipFill>
        <p:spPr>
          <a:xfrm>
            <a:off x="12805969" y="821114"/>
            <a:ext cx="3666899" cy="2032557"/>
          </a:xfrm>
          <a:prstGeom prst="rect">
            <a:avLst/>
          </a:prstGeom>
        </p:spPr>
      </p:pic>
    </p:spTree>
    <p:extLst>
      <p:ext uri="{BB962C8B-B14F-4D97-AF65-F5344CB8AC3E}">
        <p14:creationId xmlns:p14="http://schemas.microsoft.com/office/powerpoint/2010/main" val="284211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0B198-ACB2-412A-8DA7-1980B5AA8AAF}"/>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45D34F2B-2664-96F3-9873-2FAFF8813236}"/>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10848BC3-8C1A-7FBA-2CFE-8E166D1BE3A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12" name="四角形: 角を丸くする 11">
            <a:extLst>
              <a:ext uri="{FF2B5EF4-FFF2-40B4-BE49-F238E27FC236}">
                <a16:creationId xmlns:a16="http://schemas.microsoft.com/office/drawing/2014/main" id="{1737E739-133B-64CD-E0B4-1FAD7F2FAF24}"/>
              </a:ext>
            </a:extLst>
          </p:cNvPr>
          <p:cNvSpPr/>
          <p:nvPr/>
        </p:nvSpPr>
        <p:spPr>
          <a:xfrm>
            <a:off x="8671563" y="1325689"/>
            <a:ext cx="8038915" cy="4587430"/>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F78821C1-BEA3-F4FD-0A57-F31B6D4BB662}"/>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335AE58-6006-024B-F3AD-6681A70D652F}"/>
              </a:ext>
            </a:extLst>
          </p:cNvPr>
          <p:cNvSpPr txBox="1"/>
          <p:nvPr/>
        </p:nvSpPr>
        <p:spPr>
          <a:xfrm>
            <a:off x="659342" y="4840736"/>
            <a:ext cx="7236883" cy="1754326"/>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研究室にて</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C++</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の勉強会の際作成したものです。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M5Stack</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というマイコンを使用し、光点がバウンドするプログラムを組みました。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初めて</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C</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言語系列に触れたばかりで</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Python</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との違いに</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戸惑いましたが、基礎を固めることができてよかったです。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
        <p:nvSpPr>
          <p:cNvPr id="5" name="テキスト ボックス 4">
            <a:extLst>
              <a:ext uri="{FF2B5EF4-FFF2-40B4-BE49-F238E27FC236}">
                <a16:creationId xmlns:a16="http://schemas.microsoft.com/office/drawing/2014/main" id="{CF673EEE-52C3-6390-934E-1B30AF8B6A50}"/>
              </a:ext>
            </a:extLst>
          </p:cNvPr>
          <p:cNvSpPr txBox="1"/>
          <p:nvPr/>
        </p:nvSpPr>
        <p:spPr>
          <a:xfrm>
            <a:off x="659342" y="6755345"/>
            <a:ext cx="7236883" cy="2339102"/>
          </a:xfrm>
          <a:prstGeom prst="rect">
            <a:avLst/>
          </a:prstGeom>
          <a:noFill/>
        </p:spPr>
        <p:txBody>
          <a:bodyPr wrap="square" rtlCol="0">
            <a:spAutoFit/>
          </a:bodyPr>
          <a:lstStyle/>
          <a:p>
            <a:r>
              <a:rPr kumimoji="1" lang="ja-JP" altLang="en-US"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こだわった点</a:t>
            </a:r>
            <a:endParaRPr kumimoji="1" lang="en-US" altLang="ja-JP"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先生から課された課題は、ディスプレイに表示したボタンで</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光点を移動させろ、というもののみでした。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ですが面白そうでしたので、色々機能を盛り込みこうなりました。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実は小学校のころ</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Excel</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の</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VBA</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の授業にて、壁で反射するコードを</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書いていました。それを思い出しながらのコーディングになりました。斜めの壁が厄介でした。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p:txBody>
      </p:sp>
      <p:sp>
        <p:nvSpPr>
          <p:cNvPr id="15" name="テキスト ボックス 14">
            <a:extLst>
              <a:ext uri="{FF2B5EF4-FFF2-40B4-BE49-F238E27FC236}">
                <a16:creationId xmlns:a16="http://schemas.microsoft.com/office/drawing/2014/main" id="{2AC1FF2A-EC58-7760-635C-A9B8AC3A9056}"/>
              </a:ext>
            </a:extLst>
          </p:cNvPr>
          <p:cNvSpPr txBox="1"/>
          <p:nvPr/>
        </p:nvSpPr>
        <p:spPr>
          <a:xfrm>
            <a:off x="8878207" y="1564652"/>
            <a:ext cx="7846786" cy="4247317"/>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計算としては、光点の位置、速度を保存しておき、ボタンに合わせて</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加速度を変更しています。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壁に当たった際は、壁方向ベクトルをいじって反射させていますが、たまにめり込むことがあります。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動画中でも実は</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22</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秒前後でめりこんでいます。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ゲームのバグなどにかなりの既視感を覚えました。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軽量化の工夫として、全体を４エリアに分け、該当する壁の当たり判定</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のみチェックするようにしています。この程度の重さの処理ですとあまり意味はありませんが、ゲームエンジンに似た仕組みを作ってみたくて</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実装しました。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これ全体で</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320</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行ほどのコードです。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下のものなどを含めて１週間ほどで開発しました。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
        <p:nvSpPr>
          <p:cNvPr id="17" name="テキスト ボックス 16">
            <a:extLst>
              <a:ext uri="{FF2B5EF4-FFF2-40B4-BE49-F238E27FC236}">
                <a16:creationId xmlns:a16="http://schemas.microsoft.com/office/drawing/2014/main" id="{2396D5D1-542D-0E9D-6213-B86921EE7908}"/>
              </a:ext>
            </a:extLst>
          </p:cNvPr>
          <p:cNvSpPr txBox="1"/>
          <p:nvPr/>
        </p:nvSpPr>
        <p:spPr>
          <a:xfrm>
            <a:off x="8878207" y="6284240"/>
            <a:ext cx="4336583" cy="3046988"/>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右は、</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LED </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パネルに（グラデーションのような）動きのある表示パターンをさせる機能」</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というお題で作成したものです。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１秒で１周します。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C++</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も初めてでしたし、マイコンを</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使うのも初めてだったので苦戦しましたが、</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綺麗なコードか組めたと思います。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今思い返すと、これでもライブラリという</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機能でかなり簡単になっていたなと感じます。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
        <p:nvSpPr>
          <p:cNvPr id="20" name="テキスト ボックス 19">
            <a:extLst>
              <a:ext uri="{FF2B5EF4-FFF2-40B4-BE49-F238E27FC236}">
                <a16:creationId xmlns:a16="http://schemas.microsoft.com/office/drawing/2014/main" id="{56FE719D-3D59-1E02-FD76-1A73A1366FCB}"/>
              </a:ext>
            </a:extLst>
          </p:cNvPr>
          <p:cNvSpPr txBox="1"/>
          <p:nvPr/>
        </p:nvSpPr>
        <p:spPr>
          <a:xfrm>
            <a:off x="1940648" y="4224058"/>
            <a:ext cx="5515074" cy="369332"/>
          </a:xfrm>
          <a:prstGeom prst="rect">
            <a:avLst/>
          </a:prstGeom>
          <a:noFill/>
        </p:spPr>
        <p:txBody>
          <a:bodyPr wrap="square" rtlCol="0">
            <a:spAutoFit/>
          </a:bodyPr>
          <a:lstStyle/>
          <a:p>
            <a:pPr algn="r"/>
            <a:r>
              <a:rPr kumimoji="1" lang="ja-JP" altLang="en-US" dirty="0">
                <a:solidFill>
                  <a:srgbClr val="FF0000"/>
                </a:solidFill>
                <a:latin typeface="03スマートフォントUI" panose="02000600000000000000" pitchFamily="2" charset="-128"/>
                <a:ea typeface="03スマートフォントUI" panose="02000600000000000000" pitchFamily="2" charset="-128"/>
              </a:rPr>
              <a:t>▲動画です </a:t>
            </a:r>
            <a:r>
              <a:rPr kumimoji="1" lang="en-US" altLang="ja-JP" dirty="0">
                <a:solidFill>
                  <a:srgbClr val="FF0000"/>
                </a:solidFill>
                <a:latin typeface="03スマートフォントUI" panose="02000600000000000000" pitchFamily="2" charset="-128"/>
                <a:ea typeface="03スマートフォントUI" panose="02000600000000000000" pitchFamily="2" charset="-128"/>
              </a:rPr>
              <a:t>(00:33) </a:t>
            </a:r>
            <a:r>
              <a:rPr kumimoji="1" lang="ja-JP" altLang="en-US" dirty="0">
                <a:solidFill>
                  <a:srgbClr val="FF0000"/>
                </a:solidFill>
                <a:latin typeface="03スマートフォントUI" panose="02000600000000000000" pitchFamily="2" charset="-128"/>
                <a:ea typeface="03スマートフォントUI" panose="02000600000000000000" pitchFamily="2" charset="-128"/>
              </a:rPr>
              <a:t>音は雑音のみです</a:t>
            </a:r>
          </a:p>
        </p:txBody>
      </p:sp>
      <p:sp>
        <p:nvSpPr>
          <p:cNvPr id="7" name="テキスト ボックス 6">
            <a:extLst>
              <a:ext uri="{FF2B5EF4-FFF2-40B4-BE49-F238E27FC236}">
                <a16:creationId xmlns:a16="http://schemas.microsoft.com/office/drawing/2014/main" id="{5343D81D-7D4A-D576-AF6A-755320B9B19B}"/>
              </a:ext>
            </a:extLst>
          </p:cNvPr>
          <p:cNvSpPr txBox="1"/>
          <p:nvPr/>
        </p:nvSpPr>
        <p:spPr>
          <a:xfrm>
            <a:off x="9073052" y="247346"/>
            <a:ext cx="7525848"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バウンドする点</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cxnSp>
        <p:nvCxnSpPr>
          <p:cNvPr id="9" name="直線コネクタ 8">
            <a:extLst>
              <a:ext uri="{FF2B5EF4-FFF2-40B4-BE49-F238E27FC236}">
                <a16:creationId xmlns:a16="http://schemas.microsoft.com/office/drawing/2014/main" id="{F86442CB-545C-DA97-F969-11E5974D7F0D}"/>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pic>
        <p:nvPicPr>
          <p:cNvPr id="11" name="制作物１">
            <a:hlinkClick r:id="" action="ppaction://media"/>
            <a:extLst>
              <a:ext uri="{FF2B5EF4-FFF2-40B4-BE49-F238E27FC236}">
                <a16:creationId xmlns:a16="http://schemas.microsoft.com/office/drawing/2014/main" id="{0833BC3E-7C0F-4CD8-DBC9-0EA8DA7468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2522" y="537883"/>
            <a:ext cx="6553200" cy="3686175"/>
          </a:xfrm>
          <a:prstGeom prst="rect">
            <a:avLst/>
          </a:prstGeom>
        </p:spPr>
      </p:pic>
      <p:pic>
        <p:nvPicPr>
          <p:cNvPr id="10" name="図 9" descr="キーボードとマウス&#10;&#10;AI 生成コンテンツは誤りを含む可能性があります。">
            <a:extLst>
              <a:ext uri="{FF2B5EF4-FFF2-40B4-BE49-F238E27FC236}">
                <a16:creationId xmlns:a16="http://schemas.microsoft.com/office/drawing/2014/main" id="{45F75FBF-AC8C-A336-2DB4-38829F7828E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395756" y="6160464"/>
            <a:ext cx="3013702" cy="3013702"/>
          </a:xfrm>
          <a:prstGeom prst="rect">
            <a:avLst/>
          </a:prstGeom>
        </p:spPr>
      </p:pic>
    </p:spTree>
    <p:extLst>
      <p:ext uri="{BB962C8B-B14F-4D97-AF65-F5344CB8AC3E}">
        <p14:creationId xmlns:p14="http://schemas.microsoft.com/office/powerpoint/2010/main" val="288806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4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84E03-629B-852D-28C2-FC5075C99D07}"/>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9853A6C3-50F9-3765-B3E7-400CEDBF162E}"/>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9EC92982-9329-2D47-5503-6BD91BCCA50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13" name="四角形: 角を丸くする 12">
            <a:extLst>
              <a:ext uri="{FF2B5EF4-FFF2-40B4-BE49-F238E27FC236}">
                <a16:creationId xmlns:a16="http://schemas.microsoft.com/office/drawing/2014/main" id="{61D599E8-6348-27D9-FC8D-59A3D363343D}"/>
              </a:ext>
            </a:extLst>
          </p:cNvPr>
          <p:cNvSpPr/>
          <p:nvPr/>
        </p:nvSpPr>
        <p:spPr>
          <a:xfrm>
            <a:off x="12873552" y="7743137"/>
            <a:ext cx="4033763" cy="1661630"/>
          </a:xfrm>
          <a:prstGeom prst="roundRect">
            <a:avLst>
              <a:gd name="adj" fmla="val 10706"/>
            </a:avLst>
          </a:prstGeom>
          <a:solidFill>
            <a:schemeClr val="tx2">
              <a:lumMod val="10000"/>
              <a:lumOff val="90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64A91791-F427-045D-55D1-F7B76AC354C3}"/>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26D591C0-8B79-310C-DE2F-B312DE63246E}"/>
              </a:ext>
            </a:extLst>
          </p:cNvPr>
          <p:cNvSpPr txBox="1"/>
          <p:nvPr/>
        </p:nvSpPr>
        <p:spPr>
          <a:xfrm>
            <a:off x="659342" y="4723954"/>
            <a:ext cx="7236883" cy="2031325"/>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応用</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Python</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という授業にて、半年かけてグループでコード開発を行いました。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最後の授業では、各班の作成したコードを取り込んだロボットカーでロボットカーコンテストを行いました。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左右の手の筋肉の信号を読み取って、それでロボットカーを左右に曲げたりといった制御をします。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
        <p:nvSpPr>
          <p:cNvPr id="5" name="テキスト ボックス 4">
            <a:extLst>
              <a:ext uri="{FF2B5EF4-FFF2-40B4-BE49-F238E27FC236}">
                <a16:creationId xmlns:a16="http://schemas.microsoft.com/office/drawing/2014/main" id="{817ECC34-62A4-CD22-9383-725D0D041A0B}"/>
              </a:ext>
            </a:extLst>
          </p:cNvPr>
          <p:cNvSpPr txBox="1"/>
          <p:nvPr/>
        </p:nvSpPr>
        <p:spPr>
          <a:xfrm>
            <a:off x="659342" y="6789519"/>
            <a:ext cx="7236883" cy="2339102"/>
          </a:xfrm>
          <a:prstGeom prst="rect">
            <a:avLst/>
          </a:prstGeom>
          <a:noFill/>
        </p:spPr>
        <p:txBody>
          <a:bodyPr wrap="square" rtlCol="0">
            <a:spAutoFit/>
          </a:bodyPr>
          <a:lstStyle/>
          <a:p>
            <a:r>
              <a:rPr kumimoji="1" lang="ja-JP" altLang="en-US"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こだわった点</a:t>
            </a:r>
            <a:endParaRPr kumimoji="1" lang="en-US" altLang="ja-JP"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操作が重くなりすぎず、また今どんな数値が入っているのか</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わかりやすいように工夫しました。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また、操作感に個人差が出ないよう、最大のパワーを測って</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フィットさせてくれるプログラムなども作りました。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なおタイムアタックで急いていたので、測るのに</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10</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秒弱くらい</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かかるこれは１度も使いませんでした。悲しい。</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p:txBody>
      </p:sp>
      <p:pic>
        <p:nvPicPr>
          <p:cNvPr id="8" name="図 7" descr="テーブル, 屋内, 座る, コンピュータ が含まれている画像&#10;&#10;AI によって生成されたコンテンツは間違っている可能性があります。">
            <a:extLst>
              <a:ext uri="{FF2B5EF4-FFF2-40B4-BE49-F238E27FC236}">
                <a16:creationId xmlns:a16="http://schemas.microsoft.com/office/drawing/2014/main" id="{A69B3BC1-DBDC-BE73-80C0-28EE1CA84E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0711" y="649462"/>
            <a:ext cx="2957548" cy="3943928"/>
          </a:xfrm>
          <a:prstGeom prst="rect">
            <a:avLst/>
          </a:prstGeom>
        </p:spPr>
      </p:pic>
      <p:pic>
        <p:nvPicPr>
          <p:cNvPr id="12" name="図 11">
            <a:extLst>
              <a:ext uri="{FF2B5EF4-FFF2-40B4-BE49-F238E27FC236}">
                <a16:creationId xmlns:a16="http://schemas.microsoft.com/office/drawing/2014/main" id="{CB63A50F-237D-0CB0-CD42-CA0FC22A84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12496" y="3121989"/>
            <a:ext cx="3955593" cy="3593917"/>
          </a:xfrm>
          <a:prstGeom prst="rect">
            <a:avLst/>
          </a:prstGeom>
        </p:spPr>
      </p:pic>
      <p:pic>
        <p:nvPicPr>
          <p:cNvPr id="14" name="図 13">
            <a:extLst>
              <a:ext uri="{FF2B5EF4-FFF2-40B4-BE49-F238E27FC236}">
                <a16:creationId xmlns:a16="http://schemas.microsoft.com/office/drawing/2014/main" id="{18E8E660-F56A-2E69-40A8-B3250C5448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96786" y="6715906"/>
            <a:ext cx="3969370" cy="830799"/>
          </a:xfrm>
          <a:prstGeom prst="rect">
            <a:avLst/>
          </a:prstGeom>
        </p:spPr>
      </p:pic>
      <p:sp>
        <p:nvSpPr>
          <p:cNvPr id="15" name="テキスト ボックス 14">
            <a:extLst>
              <a:ext uri="{FF2B5EF4-FFF2-40B4-BE49-F238E27FC236}">
                <a16:creationId xmlns:a16="http://schemas.microsoft.com/office/drawing/2014/main" id="{DB38B8EA-CFD8-59C8-1E09-9241B2C598C0}"/>
              </a:ext>
            </a:extLst>
          </p:cNvPr>
          <p:cNvSpPr txBox="1"/>
          <p:nvPr/>
        </p:nvSpPr>
        <p:spPr>
          <a:xfrm>
            <a:off x="12787085" y="1367663"/>
            <a:ext cx="4206698" cy="1754326"/>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実行環境は</a:t>
            </a:r>
            <a:r>
              <a:rPr kumimoji="1" lang="en-US" altLang="ja-JP" dirty="0" err="1">
                <a:solidFill>
                  <a:schemeClr val="bg1">
                    <a:lumMod val="50000"/>
                  </a:schemeClr>
                </a:solidFill>
                <a:latin typeface="03スマートフォントUI" panose="02000600000000000000" pitchFamily="2" charset="-128"/>
                <a:ea typeface="03スマートフォントUI" panose="02000600000000000000" pitchFamily="2" charset="-128"/>
              </a:rPr>
              <a:t>Jupyter</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 Notebook</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私が担当した箇所は、チームで</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作ったコードをつなぎ合わせる作業や全体フロー、その他細かいバク取り</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などでした。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
        <p:nvSpPr>
          <p:cNvPr id="17" name="テキスト ボックス 16">
            <a:extLst>
              <a:ext uri="{FF2B5EF4-FFF2-40B4-BE49-F238E27FC236}">
                <a16:creationId xmlns:a16="http://schemas.microsoft.com/office/drawing/2014/main" id="{1502D0CF-4C8F-66D5-4CED-2F09058FFB3F}"/>
              </a:ext>
            </a:extLst>
          </p:cNvPr>
          <p:cNvSpPr txBox="1"/>
          <p:nvPr/>
        </p:nvSpPr>
        <p:spPr>
          <a:xfrm>
            <a:off x="8437832" y="5334618"/>
            <a:ext cx="4416998" cy="3693319"/>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課題はリモコンカーをリアルタイムに制御するというものです。コードの構造や工夫がもろに操作感に表れるので、</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変数を調整するだけでも大変でした。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みんなで相談やトライアンドエラーをしながら、少しづつコードを改善して</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いきました。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二時間連続の授業でかなり骨太な授業でしたが、かなり楽しくグループ開発を経験できました。研究室はこの授業がきっかけとなり、これを担当して</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くださった先生の研究室に配属しました。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pic>
        <p:nvPicPr>
          <p:cNvPr id="19" name="図 18">
            <a:extLst>
              <a:ext uri="{FF2B5EF4-FFF2-40B4-BE49-F238E27FC236}">
                <a16:creationId xmlns:a16="http://schemas.microsoft.com/office/drawing/2014/main" id="{127C82BF-EAA2-6768-97FD-9F9905D23EFF}"/>
              </a:ext>
            </a:extLst>
          </p:cNvPr>
          <p:cNvPicPr>
            <a:picLocks noChangeAspect="1"/>
          </p:cNvPicPr>
          <p:nvPr/>
        </p:nvPicPr>
        <p:blipFill>
          <a:blip r:embed="rId6"/>
          <a:stretch>
            <a:fillRect/>
          </a:stretch>
        </p:blipFill>
        <p:spPr>
          <a:xfrm>
            <a:off x="8534399" y="1325688"/>
            <a:ext cx="4030355" cy="3685215"/>
          </a:xfrm>
          <a:prstGeom prst="rect">
            <a:avLst/>
          </a:prstGeom>
        </p:spPr>
      </p:pic>
      <p:sp>
        <p:nvSpPr>
          <p:cNvPr id="20" name="テキスト ボックス 19">
            <a:extLst>
              <a:ext uri="{FF2B5EF4-FFF2-40B4-BE49-F238E27FC236}">
                <a16:creationId xmlns:a16="http://schemas.microsoft.com/office/drawing/2014/main" id="{77B178B0-FECF-A161-2F55-A5FDBA030FBC}"/>
              </a:ext>
            </a:extLst>
          </p:cNvPr>
          <p:cNvSpPr txBox="1"/>
          <p:nvPr/>
        </p:nvSpPr>
        <p:spPr>
          <a:xfrm>
            <a:off x="4733764" y="4012341"/>
            <a:ext cx="3323176" cy="646331"/>
          </a:xfrm>
          <a:prstGeom prst="rect">
            <a:avLst/>
          </a:prstGeom>
          <a:noFill/>
        </p:spPr>
        <p:txBody>
          <a:bodyPr wrap="square" rtlCol="0">
            <a:spAutoFit/>
          </a:bodyPr>
          <a:lstStyle/>
          <a:p>
            <a:pPr algn="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2023</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年</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7</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月</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pPr algn="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授業内で優勝しましたいえい</a:t>
            </a:r>
          </a:p>
        </p:txBody>
      </p:sp>
      <p:sp>
        <p:nvSpPr>
          <p:cNvPr id="7" name="テキスト ボックス 6">
            <a:extLst>
              <a:ext uri="{FF2B5EF4-FFF2-40B4-BE49-F238E27FC236}">
                <a16:creationId xmlns:a16="http://schemas.microsoft.com/office/drawing/2014/main" id="{AFE1220C-163A-7119-2322-782295D709DA}"/>
              </a:ext>
            </a:extLst>
          </p:cNvPr>
          <p:cNvSpPr txBox="1"/>
          <p:nvPr/>
        </p:nvSpPr>
        <p:spPr>
          <a:xfrm>
            <a:off x="9073052" y="247346"/>
            <a:ext cx="7525848"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ロボットカー</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cxnSp>
        <p:nvCxnSpPr>
          <p:cNvPr id="9" name="直線コネクタ 8">
            <a:extLst>
              <a:ext uri="{FF2B5EF4-FFF2-40B4-BE49-F238E27FC236}">
                <a16:creationId xmlns:a16="http://schemas.microsoft.com/office/drawing/2014/main" id="{AD00258D-29C4-3B44-4A91-E83291DF4D33}"/>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sp>
        <p:nvSpPr>
          <p:cNvPr id="11" name="テキスト ボックス 10">
            <a:extLst>
              <a:ext uri="{FF2B5EF4-FFF2-40B4-BE49-F238E27FC236}">
                <a16:creationId xmlns:a16="http://schemas.microsoft.com/office/drawing/2014/main" id="{D0B14155-5DD6-C20B-2E66-750A8D681034}"/>
              </a:ext>
            </a:extLst>
          </p:cNvPr>
          <p:cNvSpPr txBox="1"/>
          <p:nvPr/>
        </p:nvSpPr>
        <p:spPr>
          <a:xfrm>
            <a:off x="12862102" y="7784193"/>
            <a:ext cx="4206698" cy="1477328"/>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もうすぐ市民の方や小学校対象に、</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これに似たロボット教室を開催</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します！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研究室の教授と、自分含めた研究室の生徒たちで授業を行う予定です。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Tree>
    <p:extLst>
      <p:ext uri="{BB962C8B-B14F-4D97-AF65-F5344CB8AC3E}">
        <p14:creationId xmlns:p14="http://schemas.microsoft.com/office/powerpoint/2010/main" val="1480473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B73B3-1AC8-99B3-50A1-5539ED208D1D}"/>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28A4A1C5-70E9-E9D3-D51C-5083AAF61002}"/>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37A2B698-0DF4-5010-9A3A-0318C4BDEF0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2" name="四角形: 角を丸くする 1">
            <a:extLst>
              <a:ext uri="{FF2B5EF4-FFF2-40B4-BE49-F238E27FC236}">
                <a16:creationId xmlns:a16="http://schemas.microsoft.com/office/drawing/2014/main" id="{AD96B7DC-E618-DDD8-DC36-4FBD9FF98F44}"/>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BD602B8-00B6-7670-A3DD-94830831E2F0}"/>
              </a:ext>
            </a:extLst>
          </p:cNvPr>
          <p:cNvSpPr txBox="1"/>
          <p:nvPr/>
        </p:nvSpPr>
        <p:spPr>
          <a:xfrm>
            <a:off x="648758" y="4056357"/>
            <a:ext cx="7236883" cy="1754326"/>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音楽を作成するコードです。</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C++</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で作成しました。応用</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Python</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プログラミングの小課題を作っている間に作成したものを、かなり改良しました。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今回は、動作確認として「ム責任集合体」</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誤字ではないです</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という曲のサビの一部を譜面に起こしてくださった方の楽譜を参考にさせて頂き、一定の規則に従って</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txt</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ファイルに入れています。</a:t>
            </a:r>
          </a:p>
        </p:txBody>
      </p:sp>
      <p:sp>
        <p:nvSpPr>
          <p:cNvPr id="5" name="テキスト ボックス 4">
            <a:extLst>
              <a:ext uri="{FF2B5EF4-FFF2-40B4-BE49-F238E27FC236}">
                <a16:creationId xmlns:a16="http://schemas.microsoft.com/office/drawing/2014/main" id="{0E0B4433-EFDD-73A0-44C5-E547507E2F38}"/>
              </a:ext>
            </a:extLst>
          </p:cNvPr>
          <p:cNvSpPr txBox="1"/>
          <p:nvPr/>
        </p:nvSpPr>
        <p:spPr>
          <a:xfrm>
            <a:off x="648758" y="5934356"/>
            <a:ext cx="7236883" cy="2062103"/>
          </a:xfrm>
          <a:prstGeom prst="rect">
            <a:avLst/>
          </a:prstGeom>
          <a:noFill/>
        </p:spPr>
        <p:txBody>
          <a:bodyPr wrap="square" rtlCol="0">
            <a:spAutoFit/>
          </a:bodyPr>
          <a:lstStyle/>
          <a:p>
            <a:r>
              <a:rPr kumimoji="1" lang="ja-JP" altLang="en-US"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こだわった点</a:t>
            </a:r>
          </a:p>
          <a:p>
            <a:r>
              <a:rPr kumimoji="1" lang="ja-JP" altLang="en-US"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　このコードで初めてオブジェクト指向というものを意識して</a:t>
            </a:r>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コードを作りました。複数人でコーディングをする際かなり重要になると聞き、練習の為に作成しました。</a:t>
            </a:r>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　扱う際には↑の計５行のコードのみで、楽譜ファイル読み込み</a:t>
            </a:r>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から音楽ファイル作成、再生まで行ってくれます。</a:t>
            </a:r>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p:txBody>
      </p:sp>
      <p:pic>
        <p:nvPicPr>
          <p:cNvPr id="12" name="図 11">
            <a:extLst>
              <a:ext uri="{FF2B5EF4-FFF2-40B4-BE49-F238E27FC236}">
                <a16:creationId xmlns:a16="http://schemas.microsoft.com/office/drawing/2014/main" id="{EBACD41F-11EA-09BA-7E69-5ADFFD6CE463}"/>
              </a:ext>
            </a:extLst>
          </p:cNvPr>
          <p:cNvPicPr>
            <a:picLocks noChangeAspect="1"/>
          </p:cNvPicPr>
          <p:nvPr/>
        </p:nvPicPr>
        <p:blipFill>
          <a:blip r:embed="rId5"/>
          <a:stretch>
            <a:fillRect/>
          </a:stretch>
        </p:blipFill>
        <p:spPr>
          <a:xfrm>
            <a:off x="1285310" y="520649"/>
            <a:ext cx="5578786" cy="3278443"/>
          </a:xfrm>
          <a:prstGeom prst="rect">
            <a:avLst/>
          </a:prstGeom>
        </p:spPr>
      </p:pic>
      <p:sp>
        <p:nvSpPr>
          <p:cNvPr id="13" name="テキスト ボックス 12">
            <a:extLst>
              <a:ext uri="{FF2B5EF4-FFF2-40B4-BE49-F238E27FC236}">
                <a16:creationId xmlns:a16="http://schemas.microsoft.com/office/drawing/2014/main" id="{C8BA8594-5373-FE43-A398-779C56A6CA0C}"/>
              </a:ext>
            </a:extLst>
          </p:cNvPr>
          <p:cNvSpPr txBox="1"/>
          <p:nvPr/>
        </p:nvSpPr>
        <p:spPr>
          <a:xfrm>
            <a:off x="4018287" y="3738099"/>
            <a:ext cx="2969680" cy="369332"/>
          </a:xfrm>
          <a:prstGeom prst="rect">
            <a:avLst/>
          </a:prstGeom>
          <a:noFill/>
        </p:spPr>
        <p:txBody>
          <a:bodyPr wrap="square" rtlCol="0">
            <a:spAutoFit/>
          </a:bodyPr>
          <a:lstStyle/>
          <a:p>
            <a:pPr algn="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2025</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年</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3</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月</a:t>
            </a:r>
          </a:p>
        </p:txBody>
      </p:sp>
      <p:sp>
        <p:nvSpPr>
          <p:cNvPr id="14" name="テキスト ボックス 13">
            <a:extLst>
              <a:ext uri="{FF2B5EF4-FFF2-40B4-BE49-F238E27FC236}">
                <a16:creationId xmlns:a16="http://schemas.microsoft.com/office/drawing/2014/main" id="{C80A966E-BFAB-3C7F-DA22-21C86A712AE8}"/>
              </a:ext>
            </a:extLst>
          </p:cNvPr>
          <p:cNvSpPr txBox="1"/>
          <p:nvPr/>
        </p:nvSpPr>
        <p:spPr>
          <a:xfrm>
            <a:off x="8426891" y="1530038"/>
            <a:ext cx="8231431" cy="3416320"/>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python</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で作成した際には、かなり楽に</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音を再生する機能</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ライブラリ</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がありました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が、</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C++</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では使えませんでした。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そこで、自力で音楽ファイル</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(.wav)</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を</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生成し、</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windows</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の標準機能を使って</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再生するという手段をとりました。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wav</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ファイルはなかなか難解で、</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16</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進数のみで構成されていたり、音データ</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の前に決まったフォーマットで情報を載せなければいけませんでした。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↓の動画の右側の数字たちは、手で入力した楽譜</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です。　</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これをもとに音楽を奏でます。ぷつぷつ音はご愛嬌です。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
        <p:nvSpPr>
          <p:cNvPr id="30" name="四角形: 角を丸くする 29">
            <a:extLst>
              <a:ext uri="{FF2B5EF4-FFF2-40B4-BE49-F238E27FC236}">
                <a16:creationId xmlns:a16="http://schemas.microsoft.com/office/drawing/2014/main" id="{64B58A7A-1787-AA4E-56B1-7720B403F93A}"/>
              </a:ext>
            </a:extLst>
          </p:cNvPr>
          <p:cNvSpPr/>
          <p:nvPr/>
        </p:nvSpPr>
        <p:spPr>
          <a:xfrm>
            <a:off x="13036841" y="1325689"/>
            <a:ext cx="3913397" cy="2365250"/>
          </a:xfrm>
          <a:prstGeom prst="roundRect">
            <a:avLst>
              <a:gd name="adj" fmla="val 10706"/>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a:extLst>
              <a:ext uri="{FF2B5EF4-FFF2-40B4-BE49-F238E27FC236}">
                <a16:creationId xmlns:a16="http://schemas.microsoft.com/office/drawing/2014/main" id="{C5162602-3CED-1532-FCC7-E0E1837D3D1D}"/>
              </a:ext>
            </a:extLst>
          </p:cNvPr>
          <p:cNvPicPr>
            <a:picLocks noChangeAspect="1"/>
          </p:cNvPicPr>
          <p:nvPr/>
        </p:nvPicPr>
        <p:blipFill>
          <a:blip r:embed="rId6"/>
          <a:stretch>
            <a:fillRect/>
          </a:stretch>
        </p:blipFill>
        <p:spPr>
          <a:xfrm>
            <a:off x="13206554" y="1402786"/>
            <a:ext cx="3559277" cy="1507800"/>
          </a:xfrm>
          <a:prstGeom prst="rect">
            <a:avLst/>
          </a:prstGeom>
        </p:spPr>
      </p:pic>
      <p:sp>
        <p:nvSpPr>
          <p:cNvPr id="57" name="テキスト ボックス 56">
            <a:extLst>
              <a:ext uri="{FF2B5EF4-FFF2-40B4-BE49-F238E27FC236}">
                <a16:creationId xmlns:a16="http://schemas.microsoft.com/office/drawing/2014/main" id="{662102CA-ACFC-FF9B-6A5E-13835FF20C72}"/>
              </a:ext>
            </a:extLst>
          </p:cNvPr>
          <p:cNvSpPr txBox="1"/>
          <p:nvPr/>
        </p:nvSpPr>
        <p:spPr>
          <a:xfrm>
            <a:off x="13111306" y="2863752"/>
            <a:ext cx="5739932" cy="830997"/>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▲楽譜です。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音階や音量などの情報を書いています。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正直読みにくくてしゃーないです。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pic>
        <p:nvPicPr>
          <p:cNvPr id="11" name="図 10">
            <a:extLst>
              <a:ext uri="{FF2B5EF4-FFF2-40B4-BE49-F238E27FC236}">
                <a16:creationId xmlns:a16="http://schemas.microsoft.com/office/drawing/2014/main" id="{EA559737-434F-0B3D-3F05-6257F530259D}"/>
              </a:ext>
            </a:extLst>
          </p:cNvPr>
          <p:cNvPicPr>
            <a:picLocks noChangeAspect="1"/>
          </p:cNvPicPr>
          <p:nvPr/>
        </p:nvPicPr>
        <p:blipFill>
          <a:blip r:embed="rId7"/>
          <a:stretch>
            <a:fillRect/>
          </a:stretch>
        </p:blipFill>
        <p:spPr>
          <a:xfrm>
            <a:off x="648758" y="8038796"/>
            <a:ext cx="7283901" cy="946109"/>
          </a:xfrm>
          <a:prstGeom prst="rect">
            <a:avLst/>
          </a:prstGeom>
        </p:spPr>
      </p:pic>
      <p:sp>
        <p:nvSpPr>
          <p:cNvPr id="15" name="テキスト ボックス 14">
            <a:extLst>
              <a:ext uri="{FF2B5EF4-FFF2-40B4-BE49-F238E27FC236}">
                <a16:creationId xmlns:a16="http://schemas.microsoft.com/office/drawing/2014/main" id="{0E29446D-AB71-820A-95C6-B5A59BFFB6F4}"/>
              </a:ext>
            </a:extLst>
          </p:cNvPr>
          <p:cNvSpPr txBox="1"/>
          <p:nvPr/>
        </p:nvSpPr>
        <p:spPr>
          <a:xfrm>
            <a:off x="695043" y="9029412"/>
            <a:ext cx="5739932" cy="338554"/>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.wav</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ファイルのフォーマット部です。</a:t>
            </a:r>
          </a:p>
        </p:txBody>
      </p:sp>
      <p:sp>
        <p:nvSpPr>
          <p:cNvPr id="16" name="テキスト ボックス 15">
            <a:extLst>
              <a:ext uri="{FF2B5EF4-FFF2-40B4-BE49-F238E27FC236}">
                <a16:creationId xmlns:a16="http://schemas.microsoft.com/office/drawing/2014/main" id="{AAEDC504-A3A5-CCC5-C6A3-8F3DB2965158}"/>
              </a:ext>
            </a:extLst>
          </p:cNvPr>
          <p:cNvSpPr txBox="1"/>
          <p:nvPr/>
        </p:nvSpPr>
        <p:spPr>
          <a:xfrm>
            <a:off x="9005494" y="9112609"/>
            <a:ext cx="8231431" cy="369332"/>
          </a:xfrm>
          <a:prstGeom prst="rect">
            <a:avLst/>
          </a:prstGeom>
          <a:noFill/>
        </p:spPr>
        <p:txBody>
          <a:bodyPr wrap="square" rtlCol="0">
            <a:spAutoFit/>
          </a:bodyPr>
          <a:lstStyle/>
          <a:p>
            <a:r>
              <a:rPr kumimoji="1" lang="ja-JP" altLang="en-US" dirty="0">
                <a:solidFill>
                  <a:srgbClr val="FF0000"/>
                </a:solidFill>
                <a:latin typeface="03スマートフォントUI" panose="02000600000000000000" pitchFamily="2" charset="-128"/>
                <a:ea typeface="03スマートフォントUI" panose="02000600000000000000" pitchFamily="2" charset="-128"/>
              </a:rPr>
              <a:t>▲動画です </a:t>
            </a:r>
            <a:r>
              <a:rPr kumimoji="1" lang="en-US" altLang="ja-JP" dirty="0">
                <a:solidFill>
                  <a:srgbClr val="FF0000"/>
                </a:solidFill>
                <a:latin typeface="03スマートフォントUI" panose="02000600000000000000" pitchFamily="2" charset="-128"/>
                <a:ea typeface="03スマートフォントUI" panose="02000600000000000000" pitchFamily="2" charset="-128"/>
              </a:rPr>
              <a:t>(00:27) </a:t>
            </a:r>
            <a:r>
              <a:rPr kumimoji="1" lang="ja-JP" altLang="en-US" dirty="0">
                <a:solidFill>
                  <a:srgbClr val="FF0000"/>
                </a:solidFill>
                <a:latin typeface="03スマートフォントUI" panose="02000600000000000000" pitchFamily="2" charset="-128"/>
                <a:ea typeface="03スマートフォントUI" panose="02000600000000000000" pitchFamily="2" charset="-128"/>
              </a:rPr>
              <a:t>音が鳴ります。</a:t>
            </a:r>
            <a:endParaRPr kumimoji="1" lang="en-US" altLang="ja-JP" dirty="0">
              <a:solidFill>
                <a:srgbClr val="FF0000"/>
              </a:solidFill>
              <a:latin typeface="03スマートフォントUI" panose="02000600000000000000" pitchFamily="2" charset="-128"/>
              <a:ea typeface="03スマートフォントUI" panose="02000600000000000000" pitchFamily="2" charset="-128"/>
            </a:endParaRPr>
          </a:p>
        </p:txBody>
      </p:sp>
      <p:sp>
        <p:nvSpPr>
          <p:cNvPr id="27" name="テキスト ボックス 26">
            <a:extLst>
              <a:ext uri="{FF2B5EF4-FFF2-40B4-BE49-F238E27FC236}">
                <a16:creationId xmlns:a16="http://schemas.microsoft.com/office/drawing/2014/main" id="{9BFA0986-E891-BE09-1B51-2995EBEE97D8}"/>
              </a:ext>
            </a:extLst>
          </p:cNvPr>
          <p:cNvSpPr txBox="1"/>
          <p:nvPr/>
        </p:nvSpPr>
        <p:spPr>
          <a:xfrm>
            <a:off x="9073052" y="247346"/>
            <a:ext cx="7525848"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音楽再生コード</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cxnSp>
        <p:nvCxnSpPr>
          <p:cNvPr id="28" name="直線コネクタ 27">
            <a:extLst>
              <a:ext uri="{FF2B5EF4-FFF2-40B4-BE49-F238E27FC236}">
                <a16:creationId xmlns:a16="http://schemas.microsoft.com/office/drawing/2014/main" id="{9FB1E932-DC1D-C2E6-DE5C-C8A4AA1325FB}"/>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pic>
        <p:nvPicPr>
          <p:cNvPr id="31" name="レコーディング 2025-06-17 024446">
            <a:hlinkClick r:id="" action="ppaction://media"/>
            <a:extLst>
              <a:ext uri="{FF2B5EF4-FFF2-40B4-BE49-F238E27FC236}">
                <a16:creationId xmlns:a16="http://schemas.microsoft.com/office/drawing/2014/main" id="{05B1C7B8-06E1-12C9-7BF0-3799372BF4A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005494" y="5073610"/>
            <a:ext cx="7543393" cy="4038999"/>
          </a:xfrm>
          <a:prstGeom prst="rect">
            <a:avLst/>
          </a:prstGeom>
        </p:spPr>
      </p:pic>
    </p:spTree>
    <p:extLst>
      <p:ext uri="{BB962C8B-B14F-4D97-AF65-F5344CB8AC3E}">
        <p14:creationId xmlns:p14="http://schemas.microsoft.com/office/powerpoint/2010/main" val="222103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7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lgConfetti">
          <a:fgClr>
            <a:schemeClr val="bg1">
              <a:lumMod val="95000"/>
            </a:schemeClr>
          </a:fgClr>
          <a:bgClr>
            <a:schemeClr val="bg1"/>
          </a:bgClr>
        </a:pattFill>
        <a:effectLst/>
      </p:bgPr>
    </p:bg>
    <p:spTree>
      <p:nvGrpSpPr>
        <p:cNvPr id="1" name="">
          <a:extLst>
            <a:ext uri="{FF2B5EF4-FFF2-40B4-BE49-F238E27FC236}">
              <a16:creationId xmlns:a16="http://schemas.microsoft.com/office/drawing/2014/main" id="{9670F743-119D-751A-97CC-7FD9AA7ADB2E}"/>
            </a:ext>
          </a:extLst>
        </p:cNvPr>
        <p:cNvGrpSpPr/>
        <p:nvPr/>
      </p:nvGrpSpPr>
      <p:grpSpPr>
        <a:xfrm>
          <a:off x="0" y="0"/>
          <a:ext cx="0" cy="0"/>
          <a:chOff x="0" y="0"/>
          <a:chExt cx="0" cy="0"/>
        </a:xfrm>
      </p:grpSpPr>
      <p:pic>
        <p:nvPicPr>
          <p:cNvPr id="25" name="図 24" descr="上を見上げている&#10;&#10;AI によって生成されたコンテンツは間違っている可能性があります。">
            <a:extLst>
              <a:ext uri="{FF2B5EF4-FFF2-40B4-BE49-F238E27FC236}">
                <a16:creationId xmlns:a16="http://schemas.microsoft.com/office/drawing/2014/main" id="{A3FB7C81-0306-F365-129D-69F7FEF1010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458" y="0"/>
            <a:ext cx="17008342" cy="9601200"/>
          </a:xfrm>
          <a:prstGeom prst="rect">
            <a:avLst/>
          </a:prstGeom>
        </p:spPr>
      </p:pic>
      <p:sp>
        <p:nvSpPr>
          <p:cNvPr id="10" name="四角形: 角を丸くする 9">
            <a:extLst>
              <a:ext uri="{FF2B5EF4-FFF2-40B4-BE49-F238E27FC236}">
                <a16:creationId xmlns:a16="http://schemas.microsoft.com/office/drawing/2014/main" id="{16C5D2D2-7D07-22E8-F56A-843A5D267627}"/>
              </a:ext>
            </a:extLst>
          </p:cNvPr>
          <p:cNvSpPr/>
          <p:nvPr/>
        </p:nvSpPr>
        <p:spPr>
          <a:xfrm>
            <a:off x="9060873" y="4596715"/>
            <a:ext cx="7481454" cy="4463312"/>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3240F30D-E86C-5031-E486-2330B5539E24}"/>
              </a:ext>
            </a:extLst>
          </p:cNvPr>
          <p:cNvSpPr/>
          <p:nvPr/>
        </p:nvSpPr>
        <p:spPr>
          <a:xfrm>
            <a:off x="484139" y="1149926"/>
            <a:ext cx="7481454" cy="5168988"/>
          </a:xfrm>
          <a:prstGeom prst="roundRect">
            <a:avLst>
              <a:gd name="adj" fmla="val 19520"/>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B09D74B-29CC-98F0-3E97-81D56E785B1F}"/>
              </a:ext>
            </a:extLst>
          </p:cNvPr>
          <p:cNvSpPr txBox="1"/>
          <p:nvPr/>
        </p:nvSpPr>
        <p:spPr>
          <a:xfrm>
            <a:off x="484139" y="1460343"/>
            <a:ext cx="5706533" cy="933654"/>
          </a:xfrm>
          <a:prstGeom prst="rect">
            <a:avLst/>
          </a:prstGeom>
          <a:noFill/>
        </p:spPr>
        <p:txBody>
          <a:bodyPr wrap="square" rtlCol="0">
            <a:spAutoFit/>
          </a:bodyPr>
          <a:lstStyle/>
          <a:p>
            <a:pPr algn="ctr"/>
            <a:r>
              <a:rPr kumimoji="1" lang="en-US" altLang="ja-JP"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Igarashi </a:t>
            </a:r>
            <a:r>
              <a:rPr kumimoji="1" lang="en-US" altLang="ja-JP" dirty="0" err="1">
                <a:solidFill>
                  <a:schemeClr val="tx1">
                    <a:lumMod val="85000"/>
                    <a:lumOff val="15000"/>
                  </a:schemeClr>
                </a:solidFill>
                <a:latin typeface="07やさしさゴシック" panose="02000600000000000000" pitchFamily="2" charset="-128"/>
                <a:ea typeface="07やさしさゴシック" panose="02000600000000000000" pitchFamily="2" charset="-128"/>
              </a:rPr>
              <a:t>kota</a:t>
            </a:r>
            <a:endParaRPr kumimoji="1" lang="en-US" altLang="ja-JP"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a:p>
            <a:pPr algn="ctr"/>
            <a:r>
              <a:rPr kumimoji="1" lang="ja-JP" altLang="en-US" sz="36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五十嵐 幸太</a:t>
            </a:r>
            <a:endParaRPr kumimoji="1" lang="en-US" altLang="ja-JP" sz="36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cxnSp>
        <p:nvCxnSpPr>
          <p:cNvPr id="6" name="直線コネクタ 5">
            <a:extLst>
              <a:ext uri="{FF2B5EF4-FFF2-40B4-BE49-F238E27FC236}">
                <a16:creationId xmlns:a16="http://schemas.microsoft.com/office/drawing/2014/main" id="{2A998EF1-370B-5DC2-F393-C6B5678AE432}"/>
              </a:ext>
            </a:extLst>
          </p:cNvPr>
          <p:cNvCxnSpPr>
            <a:cxnSpLocks/>
          </p:cNvCxnSpPr>
          <p:nvPr/>
        </p:nvCxnSpPr>
        <p:spPr>
          <a:xfrm>
            <a:off x="8534400" y="-1600200"/>
            <a:ext cx="0" cy="12801600"/>
          </a:xfrm>
          <a:prstGeom prst="line">
            <a:avLst/>
          </a:prstGeom>
          <a:ln w="317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879BB684-1D9A-F9E4-53B9-AA4B97F5B7E7}"/>
              </a:ext>
            </a:extLst>
          </p:cNvPr>
          <p:cNvSpPr txBox="1"/>
          <p:nvPr/>
        </p:nvSpPr>
        <p:spPr>
          <a:xfrm>
            <a:off x="1371600" y="315578"/>
            <a:ext cx="5706533" cy="769441"/>
          </a:xfrm>
          <a:prstGeom prst="rect">
            <a:avLst/>
          </a:prstGeom>
          <a:noFill/>
        </p:spPr>
        <p:txBody>
          <a:bodyPr wrap="square" rtlCol="0">
            <a:spAutoFit/>
          </a:bodyPr>
          <a:lstStyle/>
          <a:p>
            <a:pPr algn="ctr"/>
            <a:r>
              <a:rPr kumimoji="1" lang="ja-JP" altLang="en-US" sz="44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自己紹介</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sp>
        <p:nvSpPr>
          <p:cNvPr id="8" name="テキスト ボックス 7">
            <a:extLst>
              <a:ext uri="{FF2B5EF4-FFF2-40B4-BE49-F238E27FC236}">
                <a16:creationId xmlns:a16="http://schemas.microsoft.com/office/drawing/2014/main" id="{3908A752-9C98-6C5C-93C2-A506A20BCE85}"/>
              </a:ext>
            </a:extLst>
          </p:cNvPr>
          <p:cNvSpPr txBox="1"/>
          <p:nvPr/>
        </p:nvSpPr>
        <p:spPr>
          <a:xfrm>
            <a:off x="895863" y="2668723"/>
            <a:ext cx="6942667" cy="3144964"/>
          </a:xfrm>
          <a:prstGeom prst="rect">
            <a:avLst/>
          </a:prstGeom>
          <a:noFill/>
        </p:spPr>
        <p:txBody>
          <a:bodyPr wrap="square" rtlCol="0">
            <a:spAutoFit/>
          </a:bodyPr>
          <a:lstStyle/>
          <a:p>
            <a:pPr>
              <a:lnSpc>
                <a:spcPts val="3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生年月日　</a:t>
            </a:r>
            <a:r>
              <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2003</a:t>
            </a: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年</a:t>
            </a:r>
            <a:r>
              <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8</a:t>
            </a: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月</a:t>
            </a:r>
            <a:r>
              <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20</a:t>
            </a: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日</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ts val="3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生まれ　　神奈川県相模原市</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ts val="3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趣味　　　ゲーム、テニス、紅茶</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ts val="3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所属　　　成蹊大学 理工学部</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ts val="3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　　　　　スマートニューロリハビリテーション研究室</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ts val="3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　　　　　美術部</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ts val="3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　　　　　相模原ローターアクトクラブ</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ts val="3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好きなゲーム　スプラトゥーンシリーズ、</a:t>
            </a:r>
            <a:r>
              <a:rPr kumimoji="1" lang="en-US" altLang="ja-JP" sz="2000" dirty="0" err="1">
                <a:solidFill>
                  <a:schemeClr val="tx1">
                    <a:lumMod val="65000"/>
                    <a:lumOff val="35000"/>
                  </a:schemeClr>
                </a:solidFill>
                <a:latin typeface="07やさしさゴシック" panose="02000600000000000000" pitchFamily="2" charset="-128"/>
                <a:ea typeface="07やさしさゴシック" panose="02000600000000000000" pitchFamily="2" charset="-128"/>
              </a:rPr>
              <a:t>Balatro</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p:txBody>
      </p:sp>
      <p:sp>
        <p:nvSpPr>
          <p:cNvPr id="5" name="テキスト ボックス 4">
            <a:extLst>
              <a:ext uri="{FF2B5EF4-FFF2-40B4-BE49-F238E27FC236}">
                <a16:creationId xmlns:a16="http://schemas.microsoft.com/office/drawing/2014/main" id="{364E5D9C-1C91-8272-3957-0DDA04780FBC}"/>
              </a:ext>
            </a:extLst>
          </p:cNvPr>
          <p:cNvSpPr txBox="1"/>
          <p:nvPr/>
        </p:nvSpPr>
        <p:spPr>
          <a:xfrm>
            <a:off x="9446229" y="5083837"/>
            <a:ext cx="6942667" cy="3847272"/>
          </a:xfrm>
          <a:prstGeom prst="rect">
            <a:avLst/>
          </a:prstGeom>
          <a:noFill/>
        </p:spPr>
        <p:txBody>
          <a:bodyPr wrap="square" rtlCol="0">
            <a:spAutoFit/>
          </a:bodyPr>
          <a:lstStyle/>
          <a:p>
            <a:pPr>
              <a:lnSpc>
                <a:spcPts val="2100"/>
              </a:lnSpc>
            </a:pPr>
            <a:r>
              <a:rPr kumimoji="1" lang="ja-JP" altLang="en-US" sz="2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このポートフォリオに関して</a:t>
            </a:r>
            <a:endPar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pPr>
              <a:lnSpc>
                <a:spcPts val="2100"/>
              </a:lnSpc>
            </a:pPr>
            <a:endPar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pPr>
              <a:lnSpc>
                <a:spcPts val="2100"/>
              </a:lnSpc>
            </a:pPr>
            <a:r>
              <a:rPr kumimoji="1" lang="ja-JP" altLang="en-US"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成果物のタイプごとに４つの章に分かれています。各章は、</a:t>
            </a:r>
            <a:r>
              <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1.</a:t>
            </a:r>
            <a:r>
              <a:rPr kumimoji="1" lang="ja-JP" altLang="en-US"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ゲーム開発、</a:t>
            </a:r>
            <a:r>
              <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2.3DCG</a:t>
            </a:r>
            <a:r>
              <a:rPr kumimoji="1" lang="ja-JP" altLang="en-US"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a:t>
            </a:r>
            <a:r>
              <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3.</a:t>
            </a:r>
            <a:r>
              <a:rPr kumimoji="1" lang="ja-JP" altLang="en-US"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プログラミング、</a:t>
            </a:r>
            <a:r>
              <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4.</a:t>
            </a:r>
            <a:r>
              <a:rPr kumimoji="1" lang="ja-JP" altLang="en-US"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その他 という項目です。</a:t>
            </a:r>
            <a:endPar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pPr>
              <a:lnSpc>
                <a:spcPts val="2100"/>
              </a:lnSpc>
            </a:pPr>
            <a:endPar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pPr>
              <a:lnSpc>
                <a:spcPts val="2100"/>
              </a:lnSpc>
            </a:pPr>
            <a:r>
              <a:rPr kumimoji="1" lang="ja-JP" altLang="en-US"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基本的には１ページ１作品の構成となっています。例外として、最初のゲーム開発の章に関しては章全体が１ゲーム作品分となっています。逆に、その他の章などは複数作品がまとまって構成されているページもあります。ざっと見るだけでもおおまかな内容は把握できると思いますので、是非</a:t>
            </a:r>
            <a:br>
              <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br>
            <a:r>
              <a:rPr kumimoji="1" lang="ja-JP" altLang="en-US"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気軽に見て頂けるとありがたいです。</a:t>
            </a:r>
            <a:endPar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pPr>
              <a:lnSpc>
                <a:spcPts val="2100"/>
              </a:lnSpc>
            </a:pPr>
            <a:endPar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pPr>
              <a:lnSpc>
                <a:spcPts val="2100"/>
              </a:lnSpc>
            </a:pPr>
            <a:r>
              <a:rPr kumimoji="1" lang="ja-JP" altLang="en-US"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また作品および章は時系列順に並んでいるのではなく、見てもらいたい順に並んでいます。</a:t>
            </a:r>
            <a:endPar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pPr>
              <a:lnSpc>
                <a:spcPts val="2100"/>
              </a:lnSpc>
            </a:pPr>
            <a:endParaRPr kumimoji="1" lang="en-US" altLang="ja-JP"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p:txBody>
      </p:sp>
      <p:sp>
        <p:nvSpPr>
          <p:cNvPr id="11" name="テキスト ボックス 10">
            <a:extLst>
              <a:ext uri="{FF2B5EF4-FFF2-40B4-BE49-F238E27FC236}">
                <a16:creationId xmlns:a16="http://schemas.microsoft.com/office/drawing/2014/main" id="{3C1FCEF1-295C-6365-DB51-8FB88612A0D0}"/>
              </a:ext>
            </a:extLst>
          </p:cNvPr>
          <p:cNvSpPr txBox="1"/>
          <p:nvPr/>
        </p:nvSpPr>
        <p:spPr>
          <a:xfrm>
            <a:off x="9990668" y="385080"/>
            <a:ext cx="5706533" cy="830997"/>
          </a:xfrm>
          <a:prstGeom prst="rect">
            <a:avLst/>
          </a:prstGeom>
          <a:noFill/>
        </p:spPr>
        <p:txBody>
          <a:bodyPr wrap="square" rtlCol="0">
            <a:spAutoFit/>
          </a:bodyPr>
          <a:lstStyle/>
          <a:p>
            <a:pPr algn="ctr"/>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スキル</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sp>
        <p:nvSpPr>
          <p:cNvPr id="12" name="テキスト ボックス 11">
            <a:extLst>
              <a:ext uri="{FF2B5EF4-FFF2-40B4-BE49-F238E27FC236}">
                <a16:creationId xmlns:a16="http://schemas.microsoft.com/office/drawing/2014/main" id="{C7700F47-3C45-BEDB-B619-4C84B4468FA9}"/>
              </a:ext>
            </a:extLst>
          </p:cNvPr>
          <p:cNvSpPr txBox="1"/>
          <p:nvPr/>
        </p:nvSpPr>
        <p:spPr>
          <a:xfrm>
            <a:off x="1200169" y="6563043"/>
            <a:ext cx="6606098" cy="769441"/>
          </a:xfrm>
          <a:prstGeom prst="rect">
            <a:avLst/>
          </a:prstGeom>
          <a:noFill/>
        </p:spPr>
        <p:txBody>
          <a:bodyPr wrap="square" rtlCol="0">
            <a:spAutoFit/>
          </a:bodyPr>
          <a:lstStyle/>
          <a:p>
            <a:pPr algn="ctr"/>
            <a:r>
              <a:rPr kumimoji="1" lang="ja-JP" altLang="en-US" sz="44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使用アプリケーション</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sp>
        <p:nvSpPr>
          <p:cNvPr id="15" name="テキスト ボックス 14">
            <a:extLst>
              <a:ext uri="{FF2B5EF4-FFF2-40B4-BE49-F238E27FC236}">
                <a16:creationId xmlns:a16="http://schemas.microsoft.com/office/drawing/2014/main" id="{4D10ED7E-3D66-B6CE-510A-F0F725266D60}"/>
              </a:ext>
            </a:extLst>
          </p:cNvPr>
          <p:cNvSpPr txBox="1"/>
          <p:nvPr/>
        </p:nvSpPr>
        <p:spPr>
          <a:xfrm>
            <a:off x="9728200" y="1176469"/>
            <a:ext cx="6942667" cy="3279616"/>
          </a:xfrm>
          <a:prstGeom prst="rect">
            <a:avLst/>
          </a:prstGeom>
          <a:noFill/>
        </p:spPr>
        <p:txBody>
          <a:bodyPr wrap="square" rtlCol="0">
            <a:spAutoFit/>
          </a:bodyPr>
          <a:lstStyle/>
          <a:p>
            <a:pPr>
              <a:lnSpc>
                <a:spcPct val="150000"/>
              </a:lnSpc>
            </a:pPr>
            <a:r>
              <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Python</a:t>
            </a: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C++</a:t>
            </a: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C#</a:t>
            </a: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HTML/CSS/</a:t>
            </a:r>
            <a:r>
              <a:rPr kumimoji="1" lang="en-US" altLang="ja-JP" sz="2000" dirty="0" err="1">
                <a:solidFill>
                  <a:schemeClr val="tx1">
                    <a:lumMod val="65000"/>
                    <a:lumOff val="35000"/>
                  </a:schemeClr>
                </a:solidFill>
                <a:latin typeface="07やさしさゴシック" panose="02000600000000000000" pitchFamily="2" charset="-128"/>
                <a:ea typeface="07やさしさゴシック" panose="02000600000000000000" pitchFamily="2" charset="-128"/>
              </a:rPr>
              <a:t>Javascript</a:t>
            </a: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ポリゴンモデリング・・・・・・・</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ソリッドモデリング</a:t>
            </a:r>
            <a:r>
              <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(CAD)</a:t>
            </a: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スカルプトモデリング・・・・・・</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p:txBody>
      </p:sp>
      <p:pic>
        <p:nvPicPr>
          <p:cNvPr id="27" name="図 26" descr="ロゴ&#10;&#10;AI によって生成されたコンテンツは間違っている可能性があります。">
            <a:extLst>
              <a:ext uri="{FF2B5EF4-FFF2-40B4-BE49-F238E27FC236}">
                <a16:creationId xmlns:a16="http://schemas.microsoft.com/office/drawing/2014/main" id="{3674BBFA-B5E7-87C0-0027-7CA8BBE475BA}"/>
              </a:ext>
            </a:extLst>
          </p:cNvPr>
          <p:cNvPicPr>
            <a:picLocks noChangeAspect="1"/>
          </p:cNvPicPr>
          <p:nvPr/>
        </p:nvPicPr>
        <p:blipFill>
          <a:blip r:embed="rId3" cstate="screen">
            <a:extLst>
              <a:ext uri="{28A0092B-C50C-407E-A947-70E740481C1C}">
                <a14:useLocalDpi xmlns:a14="http://schemas.microsoft.com/office/drawing/2010/main"/>
              </a:ext>
            </a:extLst>
          </a:blip>
          <a:srcRect r="-1088"/>
          <a:stretch/>
        </p:blipFill>
        <p:spPr>
          <a:xfrm>
            <a:off x="1371597" y="7409961"/>
            <a:ext cx="2311403" cy="713234"/>
          </a:xfrm>
          <a:prstGeom prst="rect">
            <a:avLst/>
          </a:prstGeom>
        </p:spPr>
      </p:pic>
      <p:pic>
        <p:nvPicPr>
          <p:cNvPr id="33" name="グラフィックス 32">
            <a:extLst>
              <a:ext uri="{FF2B5EF4-FFF2-40B4-BE49-F238E27FC236}">
                <a16:creationId xmlns:a16="http://schemas.microsoft.com/office/drawing/2014/main" id="{033F3473-D5ED-45B0-0AEA-A4B5FDEB6C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7180" y="8319790"/>
            <a:ext cx="740236" cy="740236"/>
          </a:xfrm>
          <a:prstGeom prst="rect">
            <a:avLst/>
          </a:prstGeom>
        </p:spPr>
      </p:pic>
      <p:sp>
        <p:nvSpPr>
          <p:cNvPr id="34" name="テキスト ボックス 33">
            <a:extLst>
              <a:ext uri="{FF2B5EF4-FFF2-40B4-BE49-F238E27FC236}">
                <a16:creationId xmlns:a16="http://schemas.microsoft.com/office/drawing/2014/main" id="{35D776E8-9BAB-26AE-320D-A6BF70A4A596}"/>
              </a:ext>
            </a:extLst>
          </p:cNvPr>
          <p:cNvSpPr txBox="1"/>
          <p:nvPr/>
        </p:nvSpPr>
        <p:spPr>
          <a:xfrm>
            <a:off x="3962978" y="7304913"/>
            <a:ext cx="3441698" cy="923330"/>
          </a:xfrm>
          <a:prstGeom prst="rect">
            <a:avLst/>
          </a:prstGeom>
          <a:noFill/>
        </p:spPr>
        <p:txBody>
          <a:bodyPr wrap="square" rtlCol="0">
            <a:spAutoFit/>
          </a:bodyPr>
          <a:lstStyle/>
          <a:p>
            <a:r>
              <a:rPr kumimoji="1" lang="en-US" altLang="ja-JP" dirty="0">
                <a:latin typeface="03スマートフォントUI" panose="02000600000000000000" pitchFamily="2" charset="-128"/>
                <a:ea typeface="03スマートフォントUI" panose="02000600000000000000" pitchFamily="2" charset="-128"/>
              </a:rPr>
              <a:t>3D</a:t>
            </a:r>
            <a:r>
              <a:rPr kumimoji="1" lang="ja-JP" altLang="en-US" dirty="0">
                <a:latin typeface="03スマートフォントUI" panose="02000600000000000000" pitchFamily="2" charset="-128"/>
                <a:ea typeface="03スマートフォントUI" panose="02000600000000000000" pitchFamily="2" charset="-128"/>
              </a:rPr>
              <a:t>サブスタンスペインター</a:t>
            </a:r>
            <a:endParaRPr kumimoji="1" lang="en-US" altLang="ja-JP" dirty="0">
              <a:latin typeface="03スマートフォントUI" panose="02000600000000000000" pitchFamily="2" charset="-128"/>
              <a:ea typeface="03スマートフォントUI" panose="02000600000000000000" pitchFamily="2" charset="-128"/>
            </a:endParaRPr>
          </a:p>
          <a:p>
            <a:r>
              <a:rPr kumimoji="1" lang="en-US" altLang="ja-JP" dirty="0">
                <a:latin typeface="03スマートフォントUI" panose="02000600000000000000" pitchFamily="2" charset="-128"/>
                <a:ea typeface="03スマートフォントUI" panose="02000600000000000000" pitchFamily="2" charset="-128"/>
              </a:rPr>
              <a:t>Fusion360(CAD)</a:t>
            </a:r>
          </a:p>
          <a:p>
            <a:r>
              <a:rPr kumimoji="1" lang="en-US" altLang="ja-JP" dirty="0">
                <a:latin typeface="03スマートフォントUI" panose="02000600000000000000" pitchFamily="2" charset="-128"/>
                <a:ea typeface="03スマートフォントUI" panose="02000600000000000000" pitchFamily="2" charset="-128"/>
              </a:rPr>
              <a:t>Creo </a:t>
            </a:r>
            <a:r>
              <a:rPr kumimoji="1" lang="en-US" altLang="ja-JP" dirty="0" err="1">
                <a:latin typeface="03スマートフォントUI" panose="02000600000000000000" pitchFamily="2" charset="-128"/>
                <a:ea typeface="03スマートフォントUI" panose="02000600000000000000" pitchFamily="2" charset="-128"/>
              </a:rPr>
              <a:t>Parametlic</a:t>
            </a:r>
            <a:r>
              <a:rPr kumimoji="1" lang="en-US" altLang="ja-JP" dirty="0">
                <a:latin typeface="03スマートフォントUI" panose="02000600000000000000" pitchFamily="2" charset="-128"/>
                <a:ea typeface="03スマートフォントUI" panose="02000600000000000000" pitchFamily="2" charset="-128"/>
              </a:rPr>
              <a:t>(CAD)</a:t>
            </a:r>
            <a:endParaRPr kumimoji="1" lang="ja-JP" altLang="en-US" dirty="0">
              <a:latin typeface="03スマートフォントUI" panose="02000600000000000000" pitchFamily="2" charset="-128"/>
              <a:ea typeface="03スマートフォントUI" panose="02000600000000000000" pitchFamily="2" charset="-128"/>
            </a:endParaRPr>
          </a:p>
        </p:txBody>
      </p:sp>
      <p:sp>
        <p:nvSpPr>
          <p:cNvPr id="35" name="テキスト ボックス 34">
            <a:extLst>
              <a:ext uri="{FF2B5EF4-FFF2-40B4-BE49-F238E27FC236}">
                <a16:creationId xmlns:a16="http://schemas.microsoft.com/office/drawing/2014/main" id="{07E9B924-4FE8-94D1-6238-1832D204B65F}"/>
              </a:ext>
            </a:extLst>
          </p:cNvPr>
          <p:cNvSpPr txBox="1"/>
          <p:nvPr/>
        </p:nvSpPr>
        <p:spPr>
          <a:xfrm>
            <a:off x="3962978" y="8228243"/>
            <a:ext cx="3441698" cy="923330"/>
          </a:xfrm>
          <a:prstGeom prst="rect">
            <a:avLst/>
          </a:prstGeom>
          <a:noFill/>
        </p:spPr>
        <p:txBody>
          <a:bodyPr wrap="square" rtlCol="0">
            <a:spAutoFit/>
          </a:bodyPr>
          <a:lstStyle/>
          <a:p>
            <a:r>
              <a:rPr kumimoji="1" lang="en-US" altLang="ja-JP" dirty="0">
                <a:latin typeface="03スマートフォントUI" panose="02000600000000000000" pitchFamily="2" charset="-128"/>
                <a:ea typeface="03スマートフォントUI" panose="02000600000000000000" pitchFamily="2" charset="-128"/>
              </a:rPr>
              <a:t>Visual Studio</a:t>
            </a:r>
          </a:p>
          <a:p>
            <a:r>
              <a:rPr kumimoji="1" lang="en-US" altLang="ja-JP" dirty="0">
                <a:latin typeface="03スマートフォントUI" panose="02000600000000000000" pitchFamily="2" charset="-128"/>
                <a:ea typeface="03スマートフォントUI" panose="02000600000000000000" pitchFamily="2" charset="-128"/>
              </a:rPr>
              <a:t>Jupiter Notebook</a:t>
            </a:r>
          </a:p>
          <a:p>
            <a:r>
              <a:rPr kumimoji="1" lang="en-US" altLang="ja-JP" dirty="0">
                <a:latin typeface="03スマートフォントUI" panose="02000600000000000000" pitchFamily="2" charset="-128"/>
                <a:ea typeface="03スマートフォントUI" panose="02000600000000000000" pitchFamily="2" charset="-128"/>
              </a:rPr>
              <a:t>Node Red</a:t>
            </a:r>
            <a:endParaRPr kumimoji="1" lang="ja-JP" altLang="en-US" dirty="0">
              <a:latin typeface="03スマートフォントUI" panose="02000600000000000000" pitchFamily="2" charset="-128"/>
              <a:ea typeface="03スマートフォントUI" panose="02000600000000000000" pitchFamily="2" charset="-128"/>
            </a:endParaRPr>
          </a:p>
        </p:txBody>
      </p:sp>
      <p:sp>
        <p:nvSpPr>
          <p:cNvPr id="36" name="テキスト ボックス 35">
            <a:extLst>
              <a:ext uri="{FF2B5EF4-FFF2-40B4-BE49-F238E27FC236}">
                <a16:creationId xmlns:a16="http://schemas.microsoft.com/office/drawing/2014/main" id="{FCBFB8FA-05F9-29FC-D69E-6F75323509C8}"/>
              </a:ext>
            </a:extLst>
          </p:cNvPr>
          <p:cNvSpPr txBox="1"/>
          <p:nvPr/>
        </p:nvSpPr>
        <p:spPr>
          <a:xfrm>
            <a:off x="14117260" y="1187514"/>
            <a:ext cx="1901464" cy="3279616"/>
          </a:xfrm>
          <a:prstGeom prst="rect">
            <a:avLst/>
          </a:prstGeom>
          <a:noFill/>
        </p:spPr>
        <p:txBody>
          <a:bodyPr wrap="square" rtlCol="0">
            <a:spAutoFit/>
          </a:bodyPr>
          <a:lstStyle/>
          <a:p>
            <a:pPr>
              <a:lnSpc>
                <a:spcPct val="150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a:p>
            <a:pPr>
              <a:lnSpc>
                <a:spcPct val="150000"/>
              </a:lnSpc>
            </a:pPr>
            <a:r>
              <a:rPr kumimoji="1" lang="ja-JP" altLang="en-US"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a:t>
            </a:r>
            <a:endPar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812439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3DA3C-3717-06C9-6D2A-B85F9E275489}"/>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35C9E04F-BEB0-DFC5-4EF9-CFFDAE49675D}"/>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F5A5562B-7525-A492-B850-5FFB7F22040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2" name="四角形: 角を丸くする 1">
            <a:extLst>
              <a:ext uri="{FF2B5EF4-FFF2-40B4-BE49-F238E27FC236}">
                <a16:creationId xmlns:a16="http://schemas.microsoft.com/office/drawing/2014/main" id="{11B731D2-0663-91ED-A566-EA6CDEA08BDE}"/>
              </a:ext>
            </a:extLst>
          </p:cNvPr>
          <p:cNvSpPr/>
          <p:nvPr/>
        </p:nvSpPr>
        <p:spPr>
          <a:xfrm>
            <a:off x="247743" y="203200"/>
            <a:ext cx="16579757" cy="9150654"/>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1B2FABDD-5C45-8A90-4C38-8ABA70579724}"/>
              </a:ext>
            </a:extLst>
          </p:cNvPr>
          <p:cNvSpPr txBox="1"/>
          <p:nvPr/>
        </p:nvSpPr>
        <p:spPr>
          <a:xfrm>
            <a:off x="8765022" y="7812780"/>
            <a:ext cx="7236883" cy="1477328"/>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▲音楽再生コードの基礎部分になったものです。</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en-US" altLang="ja-JP" dirty="0" err="1">
                <a:solidFill>
                  <a:schemeClr val="bg1">
                    <a:lumMod val="50000"/>
                  </a:schemeClr>
                </a:solidFill>
                <a:latin typeface="03スマートフォントUI" panose="02000600000000000000" pitchFamily="2" charset="-128"/>
                <a:ea typeface="03スマートフォントUI" panose="02000600000000000000" pitchFamily="2" charset="-128"/>
              </a:rPr>
              <a:t>Puthon</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sin</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波の重ね合わせで配列に音の高さを挿入しています。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C++</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のものを作って分かったのですが、実はかなり楽させてもらっていました。</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ライブラリすごい。</a:t>
            </a:r>
          </a:p>
        </p:txBody>
      </p:sp>
      <p:sp>
        <p:nvSpPr>
          <p:cNvPr id="5" name="テキスト ボックス 4">
            <a:extLst>
              <a:ext uri="{FF2B5EF4-FFF2-40B4-BE49-F238E27FC236}">
                <a16:creationId xmlns:a16="http://schemas.microsoft.com/office/drawing/2014/main" id="{E3AF0AED-6E86-80B5-7CAF-79A834574900}"/>
              </a:ext>
            </a:extLst>
          </p:cNvPr>
          <p:cNvSpPr txBox="1"/>
          <p:nvPr/>
        </p:nvSpPr>
        <p:spPr>
          <a:xfrm>
            <a:off x="528602" y="5042656"/>
            <a:ext cx="7724940" cy="923330"/>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blender</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でノードプログラミングはよく組みます。こちらは机の木の</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表面をノードで設定したものです。なんとなくで年輪を意識して組んでみましたが、もっと実力をつけて理論的かつ良い感じにやりたいです。</a:t>
            </a:r>
          </a:p>
        </p:txBody>
      </p:sp>
      <p:pic>
        <p:nvPicPr>
          <p:cNvPr id="14" name="図 13">
            <a:extLst>
              <a:ext uri="{FF2B5EF4-FFF2-40B4-BE49-F238E27FC236}">
                <a16:creationId xmlns:a16="http://schemas.microsoft.com/office/drawing/2014/main" id="{47E82070-C34D-3093-46E0-BCCB1B4DE8FC}"/>
              </a:ext>
            </a:extLst>
          </p:cNvPr>
          <p:cNvPicPr>
            <a:picLocks noChangeAspect="1"/>
          </p:cNvPicPr>
          <p:nvPr/>
        </p:nvPicPr>
        <p:blipFill>
          <a:blip r:embed="rId3"/>
          <a:stretch>
            <a:fillRect/>
          </a:stretch>
        </p:blipFill>
        <p:spPr>
          <a:xfrm>
            <a:off x="8946220" y="445720"/>
            <a:ext cx="6641519" cy="7108888"/>
          </a:xfrm>
          <a:prstGeom prst="rect">
            <a:avLst/>
          </a:prstGeom>
        </p:spPr>
      </p:pic>
      <p:sp>
        <p:nvSpPr>
          <p:cNvPr id="19" name="テキスト ボックス 18">
            <a:extLst>
              <a:ext uri="{FF2B5EF4-FFF2-40B4-BE49-F238E27FC236}">
                <a16:creationId xmlns:a16="http://schemas.microsoft.com/office/drawing/2014/main" id="{594156ED-9BED-4386-55D7-0FC9EAA3BA79}"/>
              </a:ext>
            </a:extLst>
          </p:cNvPr>
          <p:cNvSpPr txBox="1"/>
          <p:nvPr/>
        </p:nvSpPr>
        <p:spPr>
          <a:xfrm>
            <a:off x="3886299" y="8232150"/>
            <a:ext cx="3822506" cy="923330"/>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◀同じく</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blender</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のノードです。</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0</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100</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までの整数値を入力すると</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デジタル数字で出力されます。</a:t>
            </a:r>
          </a:p>
        </p:txBody>
      </p:sp>
      <p:sp>
        <p:nvSpPr>
          <p:cNvPr id="20" name="テキスト ボックス 19">
            <a:extLst>
              <a:ext uri="{FF2B5EF4-FFF2-40B4-BE49-F238E27FC236}">
                <a16:creationId xmlns:a16="http://schemas.microsoft.com/office/drawing/2014/main" id="{10D4F82F-FE27-6606-51AE-D330569EFA3B}"/>
              </a:ext>
            </a:extLst>
          </p:cNvPr>
          <p:cNvSpPr txBox="1"/>
          <p:nvPr/>
        </p:nvSpPr>
        <p:spPr>
          <a:xfrm>
            <a:off x="12618059" y="7513063"/>
            <a:ext cx="2969680" cy="369332"/>
          </a:xfrm>
          <a:prstGeom prst="rect">
            <a:avLst/>
          </a:prstGeom>
          <a:noFill/>
        </p:spPr>
        <p:txBody>
          <a:bodyPr wrap="square" rtlCol="0">
            <a:spAutoFit/>
          </a:bodyPr>
          <a:lstStyle/>
          <a:p>
            <a:pPr algn="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2023</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年</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7</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月</a:t>
            </a:r>
          </a:p>
        </p:txBody>
      </p:sp>
      <p:sp>
        <p:nvSpPr>
          <p:cNvPr id="13" name="テキスト ボックス 12">
            <a:extLst>
              <a:ext uri="{FF2B5EF4-FFF2-40B4-BE49-F238E27FC236}">
                <a16:creationId xmlns:a16="http://schemas.microsoft.com/office/drawing/2014/main" id="{38ECA7D4-CFCD-5CF2-6DBE-F74F0ED80E9F}"/>
              </a:ext>
            </a:extLst>
          </p:cNvPr>
          <p:cNvSpPr txBox="1"/>
          <p:nvPr/>
        </p:nvSpPr>
        <p:spPr>
          <a:xfrm>
            <a:off x="4953972" y="3522820"/>
            <a:ext cx="2604820" cy="646331"/>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▲ほぼ初期状態だと</a:t>
            </a:r>
            <a:endPar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こんなんです。</a:t>
            </a:r>
          </a:p>
        </p:txBody>
      </p:sp>
      <p:pic>
        <p:nvPicPr>
          <p:cNvPr id="17" name="図 16" descr="屋内, 時計, 座る, 大きい が含まれている画像&#10;&#10;AI 生成コンテンツは誤りを含む可能性があります。">
            <a:extLst>
              <a:ext uri="{FF2B5EF4-FFF2-40B4-BE49-F238E27FC236}">
                <a16:creationId xmlns:a16="http://schemas.microsoft.com/office/drawing/2014/main" id="{D5DB591F-F028-93DC-F48C-61C6850D02D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5421" y="6494850"/>
            <a:ext cx="2635859" cy="2635859"/>
          </a:xfrm>
          <a:prstGeom prst="rect">
            <a:avLst/>
          </a:prstGeom>
        </p:spPr>
      </p:pic>
      <p:pic>
        <p:nvPicPr>
          <p:cNvPr id="9" name="図 8">
            <a:extLst>
              <a:ext uri="{FF2B5EF4-FFF2-40B4-BE49-F238E27FC236}">
                <a16:creationId xmlns:a16="http://schemas.microsoft.com/office/drawing/2014/main" id="{69260E84-A087-F6C2-0EC3-1451F59B3A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2874" y="1575174"/>
            <a:ext cx="4374417" cy="3467481"/>
          </a:xfrm>
          <a:prstGeom prst="rect">
            <a:avLst/>
          </a:prstGeom>
        </p:spPr>
      </p:pic>
      <p:pic>
        <p:nvPicPr>
          <p:cNvPr id="16" name="図 15">
            <a:extLst>
              <a:ext uri="{FF2B5EF4-FFF2-40B4-BE49-F238E27FC236}">
                <a16:creationId xmlns:a16="http://schemas.microsoft.com/office/drawing/2014/main" id="{2ACB251D-8C1D-7990-A8E9-7F2311FEB70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59181" y="1576418"/>
            <a:ext cx="3396085" cy="1946402"/>
          </a:xfrm>
          <a:prstGeom prst="rect">
            <a:avLst/>
          </a:prstGeom>
        </p:spPr>
      </p:pic>
      <p:sp>
        <p:nvSpPr>
          <p:cNvPr id="18" name="テキスト ボックス 17">
            <a:extLst>
              <a:ext uri="{FF2B5EF4-FFF2-40B4-BE49-F238E27FC236}">
                <a16:creationId xmlns:a16="http://schemas.microsoft.com/office/drawing/2014/main" id="{F13C90CA-AF4E-600C-8666-45195FADE116}"/>
              </a:ext>
            </a:extLst>
          </p:cNvPr>
          <p:cNvSpPr txBox="1"/>
          <p:nvPr/>
        </p:nvSpPr>
        <p:spPr>
          <a:xfrm>
            <a:off x="4517813" y="6078381"/>
            <a:ext cx="4674768" cy="584775"/>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重力が変な世界観で作っていたので、</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部屋の形やらが、すごいごとになっています。</a:t>
            </a:r>
          </a:p>
        </p:txBody>
      </p:sp>
      <p:sp>
        <p:nvSpPr>
          <p:cNvPr id="21" name="四角形: 角を丸くする 20">
            <a:extLst>
              <a:ext uri="{FF2B5EF4-FFF2-40B4-BE49-F238E27FC236}">
                <a16:creationId xmlns:a16="http://schemas.microsoft.com/office/drawing/2014/main" id="{3EBC50D4-DC1B-C088-B1A5-B5F444FDD3D4}"/>
              </a:ext>
            </a:extLst>
          </p:cNvPr>
          <p:cNvSpPr/>
          <p:nvPr/>
        </p:nvSpPr>
        <p:spPr>
          <a:xfrm>
            <a:off x="650929" y="371580"/>
            <a:ext cx="4457463" cy="989352"/>
          </a:xfrm>
          <a:prstGeom prst="roundRect">
            <a:avLst>
              <a:gd name="adj" fmla="val 31695"/>
            </a:avLst>
          </a:prstGeom>
          <a:solidFill>
            <a:srgbClr val="FAF2EC"/>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D4B33E14-50E2-58EE-8889-AE62820FFA4A}"/>
              </a:ext>
            </a:extLst>
          </p:cNvPr>
          <p:cNvSpPr txBox="1"/>
          <p:nvPr/>
        </p:nvSpPr>
        <p:spPr>
          <a:xfrm>
            <a:off x="1687336" y="463568"/>
            <a:ext cx="7525848"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その他</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3132228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57415-402F-E157-C776-D2DB52F7ACBC}"/>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B7ED35A3-E6FE-EFED-FFA0-67572BA95270}"/>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F5BB111E-C577-D50B-6AC3-14595FE0708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2" name="四角形: 角を丸くする 1">
            <a:extLst>
              <a:ext uri="{FF2B5EF4-FFF2-40B4-BE49-F238E27FC236}">
                <a16:creationId xmlns:a16="http://schemas.microsoft.com/office/drawing/2014/main" id="{D0822F03-27BF-E84C-8B7E-3CA6CB974AFD}"/>
              </a:ext>
            </a:extLst>
          </p:cNvPr>
          <p:cNvSpPr/>
          <p:nvPr/>
        </p:nvSpPr>
        <p:spPr>
          <a:xfrm>
            <a:off x="87821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グラフィカル ユーザー インターフェイス, アプリケーション, Word&#10;&#10;AI によって生成されたコンテンツは間違っている可能性があります。">
            <a:extLst>
              <a:ext uri="{FF2B5EF4-FFF2-40B4-BE49-F238E27FC236}">
                <a16:creationId xmlns:a16="http://schemas.microsoft.com/office/drawing/2014/main" id="{96083C9B-B923-8A64-4646-17835C7EAA0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104119" y="627000"/>
            <a:ext cx="3087814" cy="1462484"/>
          </a:xfrm>
          <a:prstGeom prst="rect">
            <a:avLst/>
          </a:prstGeom>
        </p:spPr>
      </p:pic>
      <p:pic>
        <p:nvPicPr>
          <p:cNvPr id="8" name="図 7">
            <a:extLst>
              <a:ext uri="{FF2B5EF4-FFF2-40B4-BE49-F238E27FC236}">
                <a16:creationId xmlns:a16="http://schemas.microsoft.com/office/drawing/2014/main" id="{74085408-273A-8124-6A58-B0D32099D3E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104119" y="2336830"/>
            <a:ext cx="1650038" cy="2150940"/>
          </a:xfrm>
          <a:prstGeom prst="rect">
            <a:avLst/>
          </a:prstGeom>
        </p:spPr>
      </p:pic>
      <p:pic>
        <p:nvPicPr>
          <p:cNvPr id="10" name="図 9">
            <a:extLst>
              <a:ext uri="{FF2B5EF4-FFF2-40B4-BE49-F238E27FC236}">
                <a16:creationId xmlns:a16="http://schemas.microsoft.com/office/drawing/2014/main" id="{CF5F2601-A369-B815-94E1-326C537B5A99}"/>
              </a:ext>
            </a:extLst>
          </p:cNvPr>
          <p:cNvPicPr>
            <a:picLocks noChangeAspect="1"/>
          </p:cNvPicPr>
          <p:nvPr/>
        </p:nvPicPr>
        <p:blipFill>
          <a:blip r:embed="rId5"/>
          <a:stretch>
            <a:fillRect/>
          </a:stretch>
        </p:blipFill>
        <p:spPr>
          <a:xfrm>
            <a:off x="13742016" y="627000"/>
            <a:ext cx="2724150" cy="2686050"/>
          </a:xfrm>
          <a:prstGeom prst="rect">
            <a:avLst/>
          </a:prstGeom>
        </p:spPr>
      </p:pic>
      <p:pic>
        <p:nvPicPr>
          <p:cNvPr id="17" name="図 16" descr="コンピューターゲームの画面&#10;&#10;AI によって生成されたコンテンツは間違っている可能性があります。">
            <a:extLst>
              <a:ext uri="{FF2B5EF4-FFF2-40B4-BE49-F238E27FC236}">
                <a16:creationId xmlns:a16="http://schemas.microsoft.com/office/drawing/2014/main" id="{36DD9792-E4EC-4E49-D700-29697F4EF69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31129" y="2503099"/>
            <a:ext cx="2494090" cy="1870567"/>
          </a:xfrm>
          <a:prstGeom prst="rect">
            <a:avLst/>
          </a:prstGeom>
        </p:spPr>
      </p:pic>
      <p:pic>
        <p:nvPicPr>
          <p:cNvPr id="18" name="図 17" descr="人の手&#10;&#10;AI によって生成されたコンテンツは間違っている可能性があります。">
            <a:extLst>
              <a:ext uri="{FF2B5EF4-FFF2-40B4-BE49-F238E27FC236}">
                <a16:creationId xmlns:a16="http://schemas.microsoft.com/office/drawing/2014/main" id="{82E03994-A81F-4105-CFCB-7A40BF4003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14029787" y="3935519"/>
            <a:ext cx="2784433" cy="2088325"/>
          </a:xfrm>
          <a:prstGeom prst="rect">
            <a:avLst/>
          </a:prstGeom>
        </p:spPr>
      </p:pic>
      <p:sp>
        <p:nvSpPr>
          <p:cNvPr id="19" name="テキスト ボックス 18">
            <a:extLst>
              <a:ext uri="{FF2B5EF4-FFF2-40B4-BE49-F238E27FC236}">
                <a16:creationId xmlns:a16="http://schemas.microsoft.com/office/drawing/2014/main" id="{2BF7EC86-3786-D758-ABBE-07F17D16663B}"/>
              </a:ext>
            </a:extLst>
          </p:cNvPr>
          <p:cNvSpPr txBox="1"/>
          <p:nvPr/>
        </p:nvSpPr>
        <p:spPr>
          <a:xfrm>
            <a:off x="14099117" y="8564214"/>
            <a:ext cx="2714380" cy="707886"/>
          </a:xfrm>
          <a:prstGeom prst="rect">
            <a:avLst/>
          </a:prstGeom>
          <a:noFill/>
        </p:spPr>
        <p:txBody>
          <a:bodyPr wrap="square" rtlCol="0">
            <a:spAutoFit/>
          </a:bodyPr>
          <a:lstStyle/>
          <a:p>
            <a:r>
              <a:rPr kumimoji="1" lang="ja-JP" altLang="en-US" sz="4000" dirty="0">
                <a:solidFill>
                  <a:schemeClr val="bg1">
                    <a:lumMod val="50000"/>
                  </a:schemeClr>
                </a:solidFill>
                <a:latin typeface="03スマートフォントUI" panose="02000600000000000000" pitchFamily="2" charset="-128"/>
                <a:ea typeface="03スマートフォントUI" panose="02000600000000000000" pitchFamily="2" charset="-128"/>
              </a:rPr>
              <a:t>全</a:t>
            </a:r>
            <a:r>
              <a:rPr kumimoji="1" lang="en-US" altLang="ja-JP" sz="4000" dirty="0">
                <a:solidFill>
                  <a:schemeClr val="bg1">
                    <a:lumMod val="50000"/>
                  </a:schemeClr>
                </a:solidFill>
                <a:latin typeface="03スマートフォントUI" panose="02000600000000000000" pitchFamily="2" charset="-128"/>
                <a:ea typeface="03スマートフォントUI" panose="02000600000000000000" pitchFamily="2" charset="-128"/>
              </a:rPr>
              <a:t>2</a:t>
            </a:r>
            <a:r>
              <a:rPr kumimoji="1" lang="ja-JP" altLang="en-US" sz="4000" dirty="0">
                <a:solidFill>
                  <a:schemeClr val="bg1">
                    <a:lumMod val="50000"/>
                  </a:schemeClr>
                </a:solidFill>
                <a:latin typeface="03スマートフォントUI" panose="02000600000000000000" pitchFamily="2" charset="-128"/>
                <a:ea typeface="03スマートフォントUI" panose="02000600000000000000" pitchFamily="2" charset="-128"/>
              </a:rPr>
              <a:t>ページ</a:t>
            </a:r>
          </a:p>
        </p:txBody>
      </p:sp>
      <p:pic>
        <p:nvPicPr>
          <p:cNvPr id="3" name="図 2" descr="壁に貼られた紙&#10;&#10;AI によって生成されたコンテンツは間違っている可能性があります。">
            <a:extLst>
              <a:ext uri="{FF2B5EF4-FFF2-40B4-BE49-F238E27FC236}">
                <a16:creationId xmlns:a16="http://schemas.microsoft.com/office/drawing/2014/main" id="{8C3E31DF-5E0E-5015-7C5C-BDB296E01EFC}"/>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9348177" y="4994307"/>
            <a:ext cx="1297752" cy="3983720"/>
          </a:xfrm>
          <a:prstGeom prst="rect">
            <a:avLst/>
          </a:prstGeom>
        </p:spPr>
      </p:pic>
      <p:pic>
        <p:nvPicPr>
          <p:cNvPr id="5" name="図 4">
            <a:extLst>
              <a:ext uri="{FF2B5EF4-FFF2-40B4-BE49-F238E27FC236}">
                <a16:creationId xmlns:a16="http://schemas.microsoft.com/office/drawing/2014/main" id="{92E3C7D5-0156-9269-B590-F6B6ABF9C2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383675" y="4547864"/>
            <a:ext cx="1372496" cy="2005164"/>
          </a:xfrm>
          <a:prstGeom prst="rect">
            <a:avLst/>
          </a:prstGeom>
        </p:spPr>
      </p:pic>
      <p:pic>
        <p:nvPicPr>
          <p:cNvPr id="9" name="図 8" descr="屋内, モニター, テレビ, 窓 が含まれている画像&#10;&#10;AI によって生成されたコンテンツは間違っている可能性があります。">
            <a:extLst>
              <a:ext uri="{FF2B5EF4-FFF2-40B4-BE49-F238E27FC236}">
                <a16:creationId xmlns:a16="http://schemas.microsoft.com/office/drawing/2014/main" id="{C7F72B26-9CCB-0C30-D261-4E74F0D8D16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090526" y="6824301"/>
            <a:ext cx="2689042" cy="2310006"/>
          </a:xfrm>
          <a:prstGeom prst="rect">
            <a:avLst/>
          </a:prstGeom>
        </p:spPr>
      </p:pic>
      <p:pic>
        <p:nvPicPr>
          <p:cNvPr id="11" name="図 10" descr="ケーキとコーヒー&#10;&#10;AI によって生成されたコンテンツは間違っている可能性があります。">
            <a:extLst>
              <a:ext uri="{FF2B5EF4-FFF2-40B4-BE49-F238E27FC236}">
                <a16:creationId xmlns:a16="http://schemas.microsoft.com/office/drawing/2014/main" id="{7AA8BC51-3E9F-BE45-8B98-581A16D89C4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063050" y="6678131"/>
            <a:ext cx="2403116" cy="1693535"/>
          </a:xfrm>
          <a:prstGeom prst="rect">
            <a:avLst/>
          </a:prstGeom>
        </p:spPr>
      </p:pic>
      <p:sp>
        <p:nvSpPr>
          <p:cNvPr id="12" name="テキスト ボックス 11">
            <a:extLst>
              <a:ext uri="{FF2B5EF4-FFF2-40B4-BE49-F238E27FC236}">
                <a16:creationId xmlns:a16="http://schemas.microsoft.com/office/drawing/2014/main" id="{C8A6D77E-4A3C-AC18-75E7-1DEAE2D23636}"/>
              </a:ext>
            </a:extLst>
          </p:cNvPr>
          <p:cNvSpPr txBox="1"/>
          <p:nvPr/>
        </p:nvSpPr>
        <p:spPr>
          <a:xfrm>
            <a:off x="1382073" y="3163700"/>
            <a:ext cx="7236883" cy="1015663"/>
          </a:xfrm>
          <a:prstGeom prst="rect">
            <a:avLst/>
          </a:prstGeom>
          <a:noFill/>
        </p:spPr>
        <p:txBody>
          <a:bodyPr wrap="square" rtlCol="0">
            <a:spAutoFit/>
          </a:bodyPr>
          <a:lstStyle/>
          <a:p>
            <a:r>
              <a:rPr kumimoji="1" lang="en-US" altLang="ja-JP" sz="6000" b="1" dirty="0">
                <a:solidFill>
                  <a:schemeClr val="bg2">
                    <a:lumMod val="90000"/>
                  </a:schemeClr>
                </a:solidFill>
                <a:latin typeface="03スマートフォントUI" panose="02000600000000000000" pitchFamily="2" charset="-128"/>
                <a:ea typeface="03スマートフォントUI" panose="02000600000000000000" pitchFamily="2" charset="-128"/>
              </a:rPr>
              <a:t>3DCD</a:t>
            </a:r>
            <a:endParaRPr kumimoji="1" lang="ja-JP" altLang="en-US" sz="5400" dirty="0">
              <a:solidFill>
                <a:schemeClr val="bg2">
                  <a:lumMod val="90000"/>
                </a:schemeClr>
              </a:solidFill>
              <a:latin typeface="03スマートフォントUI" panose="02000600000000000000" pitchFamily="2" charset="-128"/>
              <a:ea typeface="03スマートフォントUI" panose="02000600000000000000" pitchFamily="2" charset="-128"/>
            </a:endParaRPr>
          </a:p>
        </p:txBody>
      </p:sp>
      <p:sp>
        <p:nvSpPr>
          <p:cNvPr id="16" name="テキスト ボックス 15">
            <a:extLst>
              <a:ext uri="{FF2B5EF4-FFF2-40B4-BE49-F238E27FC236}">
                <a16:creationId xmlns:a16="http://schemas.microsoft.com/office/drawing/2014/main" id="{40D86108-095C-6BF8-DC44-6BF9F2C70B87}"/>
              </a:ext>
            </a:extLst>
          </p:cNvPr>
          <p:cNvSpPr txBox="1"/>
          <p:nvPr/>
        </p:nvSpPr>
        <p:spPr>
          <a:xfrm>
            <a:off x="1382072" y="6461297"/>
            <a:ext cx="7236883" cy="1477328"/>
          </a:xfrm>
          <a:prstGeom prst="rect">
            <a:avLst/>
          </a:prstGeom>
          <a:noFill/>
        </p:spPr>
        <p:txBody>
          <a:bodyPr wrap="square" rtlCol="0">
            <a:spAutoFit/>
          </a:bodyPr>
          <a:lstStyle/>
          <a:p>
            <a:r>
              <a:rPr kumimoji="1" lang="ja-JP" altLang="en-US" sz="5400" b="1" dirty="0">
                <a:latin typeface="03スマートフォントUI" panose="02000600000000000000" pitchFamily="2" charset="-128"/>
                <a:ea typeface="03スマートフォントUI" panose="02000600000000000000" pitchFamily="2" charset="-128"/>
              </a:rPr>
              <a:t>その他</a:t>
            </a:r>
            <a:endParaRPr kumimoji="1" lang="en-US" altLang="ja-JP" sz="5400" b="1" dirty="0">
              <a:latin typeface="03スマートフォントUI" panose="02000600000000000000" pitchFamily="2" charset="-128"/>
              <a:ea typeface="03スマートフォントUI" panose="02000600000000000000" pitchFamily="2" charset="-128"/>
            </a:endParaRPr>
          </a:p>
          <a:p>
            <a:r>
              <a:rPr kumimoji="1" lang="en-US" altLang="ja-JP" sz="3600" b="1" dirty="0">
                <a:latin typeface="03スマートフォントUI" panose="02000600000000000000" pitchFamily="2" charset="-128"/>
                <a:ea typeface="03スマートフォントUI" panose="02000600000000000000" pitchFamily="2" charset="-128"/>
              </a:rPr>
              <a:t>(CAD</a:t>
            </a:r>
            <a:r>
              <a:rPr kumimoji="1" lang="ja-JP" altLang="en-US" sz="3600" b="1" dirty="0">
                <a:latin typeface="03スマートフォントUI" panose="02000600000000000000" pitchFamily="2" charset="-128"/>
                <a:ea typeface="03スマートフォントUI" panose="02000600000000000000" pitchFamily="2" charset="-128"/>
              </a:rPr>
              <a:t>と絵</a:t>
            </a:r>
            <a:r>
              <a:rPr kumimoji="1" lang="en-US" altLang="ja-JP" sz="3600" b="1" dirty="0">
                <a:latin typeface="03スマートフォントUI" panose="02000600000000000000" pitchFamily="2" charset="-128"/>
                <a:ea typeface="03スマートフォントUI" panose="02000600000000000000" pitchFamily="2" charset="-128"/>
              </a:rPr>
              <a:t>)</a:t>
            </a:r>
            <a:endParaRPr kumimoji="1" lang="ja-JP" altLang="en-US" sz="3200" dirty="0">
              <a:latin typeface="03スマートフォントUI" panose="02000600000000000000" pitchFamily="2" charset="-128"/>
              <a:ea typeface="03スマートフォントUI" panose="02000600000000000000" pitchFamily="2" charset="-128"/>
            </a:endParaRPr>
          </a:p>
        </p:txBody>
      </p:sp>
      <p:sp>
        <p:nvSpPr>
          <p:cNvPr id="20" name="テキスト ボックス 19">
            <a:extLst>
              <a:ext uri="{FF2B5EF4-FFF2-40B4-BE49-F238E27FC236}">
                <a16:creationId xmlns:a16="http://schemas.microsoft.com/office/drawing/2014/main" id="{0C0A6476-9574-DB3C-918C-B47034908E7E}"/>
              </a:ext>
            </a:extLst>
          </p:cNvPr>
          <p:cNvSpPr txBox="1"/>
          <p:nvPr/>
        </p:nvSpPr>
        <p:spPr>
          <a:xfrm>
            <a:off x="1382074" y="4776578"/>
            <a:ext cx="7236883" cy="1015663"/>
          </a:xfrm>
          <a:prstGeom prst="rect">
            <a:avLst/>
          </a:prstGeom>
          <a:noFill/>
        </p:spPr>
        <p:txBody>
          <a:bodyPr wrap="square" rtlCol="0">
            <a:spAutoFit/>
          </a:bodyPr>
          <a:lstStyle/>
          <a:p>
            <a:r>
              <a:rPr kumimoji="1" lang="ja-JP" altLang="en-US" sz="6000" b="1" dirty="0">
                <a:solidFill>
                  <a:schemeClr val="bg1">
                    <a:lumMod val="85000"/>
                  </a:schemeClr>
                </a:solidFill>
                <a:latin typeface="03スマートフォントUI" panose="02000600000000000000" pitchFamily="2" charset="-128"/>
                <a:ea typeface="03スマートフォントUI" panose="02000600000000000000" pitchFamily="2" charset="-128"/>
              </a:rPr>
              <a:t>プログラミング</a:t>
            </a:r>
            <a:endParaRPr kumimoji="1" lang="ja-JP" altLang="en-US" sz="5400" dirty="0">
              <a:solidFill>
                <a:schemeClr val="bg1">
                  <a:lumMod val="85000"/>
                </a:schemeClr>
              </a:solidFill>
              <a:latin typeface="03スマートフォントUI" panose="02000600000000000000" pitchFamily="2" charset="-128"/>
              <a:ea typeface="03スマートフォントUI" panose="02000600000000000000" pitchFamily="2" charset="-128"/>
            </a:endParaRPr>
          </a:p>
        </p:txBody>
      </p:sp>
      <p:sp>
        <p:nvSpPr>
          <p:cNvPr id="21" name="テキスト ボックス 20">
            <a:extLst>
              <a:ext uri="{FF2B5EF4-FFF2-40B4-BE49-F238E27FC236}">
                <a16:creationId xmlns:a16="http://schemas.microsoft.com/office/drawing/2014/main" id="{23953983-45B7-D9E5-71D3-7450F56F2C40}"/>
              </a:ext>
            </a:extLst>
          </p:cNvPr>
          <p:cNvSpPr txBox="1"/>
          <p:nvPr/>
        </p:nvSpPr>
        <p:spPr>
          <a:xfrm>
            <a:off x="1382071" y="1478981"/>
            <a:ext cx="7236883" cy="1015663"/>
          </a:xfrm>
          <a:prstGeom prst="rect">
            <a:avLst/>
          </a:prstGeom>
          <a:noFill/>
        </p:spPr>
        <p:txBody>
          <a:bodyPr wrap="square" rtlCol="0">
            <a:spAutoFit/>
          </a:bodyPr>
          <a:lstStyle/>
          <a:p>
            <a:r>
              <a:rPr kumimoji="1" lang="ja-JP" altLang="en-US" sz="6000" b="1" dirty="0">
                <a:solidFill>
                  <a:schemeClr val="bg2">
                    <a:lumMod val="90000"/>
                  </a:schemeClr>
                </a:solidFill>
                <a:latin typeface="03スマートフォントUI" panose="02000600000000000000" pitchFamily="2" charset="-128"/>
                <a:ea typeface="03スマートフォントUI" panose="02000600000000000000" pitchFamily="2" charset="-128"/>
              </a:rPr>
              <a:t>ゲーム開発</a:t>
            </a:r>
            <a:endParaRPr kumimoji="1" lang="ja-JP" altLang="en-US" sz="5400" dirty="0">
              <a:solidFill>
                <a:schemeClr val="bg2">
                  <a:lumMod val="90000"/>
                </a:schemeClr>
              </a:solidFill>
              <a:latin typeface="03スマートフォントUI" panose="02000600000000000000" pitchFamily="2" charset="-128"/>
              <a:ea typeface="03スマートフォントUI" panose="02000600000000000000" pitchFamily="2" charset="-128"/>
            </a:endParaRPr>
          </a:p>
        </p:txBody>
      </p:sp>
    </p:spTree>
    <p:extLst>
      <p:ext uri="{BB962C8B-B14F-4D97-AF65-F5344CB8AC3E}">
        <p14:creationId xmlns:p14="http://schemas.microsoft.com/office/powerpoint/2010/main" val="3879081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FE239-DFA8-E87B-46E1-95A1455377E5}"/>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075E2D58-848C-9CF2-2489-D774DE92E45F}"/>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5B9FFE96-5D79-C24B-4608-F910CB62B62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45" name="四角形: 角を丸くする 44">
            <a:extLst>
              <a:ext uri="{FF2B5EF4-FFF2-40B4-BE49-F238E27FC236}">
                <a16:creationId xmlns:a16="http://schemas.microsoft.com/office/drawing/2014/main" id="{5B09D361-3258-5886-4610-DCCDBB198E7A}"/>
              </a:ext>
            </a:extLst>
          </p:cNvPr>
          <p:cNvSpPr/>
          <p:nvPr/>
        </p:nvSpPr>
        <p:spPr>
          <a:xfrm>
            <a:off x="7513374" y="4636523"/>
            <a:ext cx="8941269" cy="4340714"/>
          </a:xfrm>
          <a:prstGeom prst="roundRect">
            <a:avLst>
              <a:gd name="adj" fmla="val 5093"/>
            </a:avLst>
          </a:prstGeom>
          <a:solidFill>
            <a:schemeClr val="accent2">
              <a:lumMod val="20000"/>
              <a:lumOff val="80000"/>
            </a:schemeClr>
          </a:solidFill>
          <a:ln w="571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E12E245F-5A6E-6209-EC21-A8DE4FAC35C2}"/>
              </a:ext>
            </a:extLst>
          </p:cNvPr>
          <p:cNvSpPr/>
          <p:nvPr/>
        </p:nvSpPr>
        <p:spPr>
          <a:xfrm>
            <a:off x="7757140" y="615686"/>
            <a:ext cx="8941269" cy="4181224"/>
          </a:xfrm>
          <a:prstGeom prst="roundRect">
            <a:avLst>
              <a:gd name="adj" fmla="val 5093"/>
            </a:avLst>
          </a:prstGeom>
          <a:solidFill>
            <a:schemeClr val="accent2">
              <a:lumMod val="20000"/>
              <a:lumOff val="80000"/>
            </a:schemeClr>
          </a:solidFill>
          <a:ln w="571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四角形: 角を丸くする 34">
            <a:extLst>
              <a:ext uri="{FF2B5EF4-FFF2-40B4-BE49-F238E27FC236}">
                <a16:creationId xmlns:a16="http://schemas.microsoft.com/office/drawing/2014/main" id="{9E89F08C-D45B-B142-6897-A5E2F56D2AB7}"/>
              </a:ext>
            </a:extLst>
          </p:cNvPr>
          <p:cNvSpPr/>
          <p:nvPr/>
        </p:nvSpPr>
        <p:spPr>
          <a:xfrm>
            <a:off x="748658" y="3814301"/>
            <a:ext cx="8119656" cy="4770899"/>
          </a:xfrm>
          <a:prstGeom prst="roundRect">
            <a:avLst>
              <a:gd name="adj" fmla="val 5093"/>
            </a:avLst>
          </a:prstGeom>
          <a:solidFill>
            <a:schemeClr val="accent2">
              <a:lumMod val="20000"/>
              <a:lumOff val="80000"/>
            </a:schemeClr>
          </a:solidFill>
          <a:ln w="571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四角形: 角を丸くする 33">
            <a:extLst>
              <a:ext uri="{FF2B5EF4-FFF2-40B4-BE49-F238E27FC236}">
                <a16:creationId xmlns:a16="http://schemas.microsoft.com/office/drawing/2014/main" id="{89F3269B-719E-A59D-6573-C178C686432B}"/>
              </a:ext>
            </a:extLst>
          </p:cNvPr>
          <p:cNvSpPr/>
          <p:nvPr/>
        </p:nvSpPr>
        <p:spPr>
          <a:xfrm>
            <a:off x="444038" y="171552"/>
            <a:ext cx="8745383" cy="4181224"/>
          </a:xfrm>
          <a:prstGeom prst="roundRect">
            <a:avLst>
              <a:gd name="adj" fmla="val 5093"/>
            </a:avLst>
          </a:prstGeom>
          <a:solidFill>
            <a:schemeClr val="accent2">
              <a:lumMod val="20000"/>
              <a:lumOff val="80000"/>
            </a:schemeClr>
          </a:solidFill>
          <a:ln w="571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303121FD-40F9-71F3-7AB6-C4DEA7A6B361}"/>
              </a:ext>
            </a:extLst>
          </p:cNvPr>
          <p:cNvSpPr/>
          <p:nvPr/>
        </p:nvSpPr>
        <p:spPr>
          <a:xfrm>
            <a:off x="6213674" y="3794124"/>
            <a:ext cx="4677541" cy="2076396"/>
          </a:xfrm>
          <a:prstGeom prst="roundRect">
            <a:avLst>
              <a:gd name="adj" fmla="val 5093"/>
            </a:avLst>
          </a:prstGeom>
          <a:solidFill>
            <a:schemeClr val="accent2">
              <a:lumMod val="40000"/>
              <a:lumOff val="60000"/>
            </a:schemeClr>
          </a:solidFill>
          <a:ln w="1016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DB39F72B-5640-F42E-0DE1-FDB227DF6DB7}"/>
              </a:ext>
            </a:extLst>
          </p:cNvPr>
          <p:cNvSpPr txBox="1"/>
          <p:nvPr/>
        </p:nvSpPr>
        <p:spPr>
          <a:xfrm>
            <a:off x="636367" y="2686883"/>
            <a:ext cx="7898034" cy="1077218"/>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この２つは１年の</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CAD</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の授業の課題で作ったものです。自由なものを作れとのことでしたので、スプラトゥーンシリーズの武器を作成しました。</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どちらもお手本をよく見てしっかり再現することにこだわり、数式で立体の曲線を描いたり、開閉のギミックを搭載しました。</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
        <p:nvSpPr>
          <p:cNvPr id="5" name="テキスト ボックス 4">
            <a:extLst>
              <a:ext uri="{FF2B5EF4-FFF2-40B4-BE49-F238E27FC236}">
                <a16:creationId xmlns:a16="http://schemas.microsoft.com/office/drawing/2014/main" id="{C82F9B21-4FD9-96EC-7959-CDF591A631A0}"/>
              </a:ext>
            </a:extLst>
          </p:cNvPr>
          <p:cNvSpPr txBox="1"/>
          <p:nvPr/>
        </p:nvSpPr>
        <p:spPr>
          <a:xfrm>
            <a:off x="8396147" y="5382361"/>
            <a:ext cx="7236883" cy="400110"/>
          </a:xfrm>
          <a:prstGeom prst="rect">
            <a:avLst/>
          </a:prstGeom>
          <a:noFill/>
        </p:spPr>
        <p:txBody>
          <a:bodyPr wrap="square" rtlCol="0">
            <a:spAutoFit/>
          </a:bodyPr>
          <a:lstStyle/>
          <a:p>
            <a:r>
              <a:rPr kumimoji="1" lang="ja-JP" altLang="en-US" sz="2000"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こだわったポイント</a:t>
            </a:r>
            <a:endParaRPr kumimoji="1" lang="en-US" altLang="ja-JP" sz="2000"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p:txBody>
      </p:sp>
      <p:pic>
        <p:nvPicPr>
          <p:cNvPr id="8" name="図 7" descr="グラフィカル ユーザー インターフェイス, アプリケーション, Word&#10;&#10;AI によって生成されたコンテンツは間違っている可能性があります。">
            <a:extLst>
              <a:ext uri="{FF2B5EF4-FFF2-40B4-BE49-F238E27FC236}">
                <a16:creationId xmlns:a16="http://schemas.microsoft.com/office/drawing/2014/main" id="{78D9C222-C340-194B-2B38-FADDD211D7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5017" y="393900"/>
            <a:ext cx="4123460" cy="1781629"/>
          </a:xfrm>
          <a:prstGeom prst="rect">
            <a:avLst/>
          </a:prstGeom>
        </p:spPr>
      </p:pic>
      <p:pic>
        <p:nvPicPr>
          <p:cNvPr id="10" name="図 9">
            <a:extLst>
              <a:ext uri="{FF2B5EF4-FFF2-40B4-BE49-F238E27FC236}">
                <a16:creationId xmlns:a16="http://schemas.microsoft.com/office/drawing/2014/main" id="{990AAEF9-9F9F-B59A-A102-29395A0C63C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15857" y="332188"/>
            <a:ext cx="1392986" cy="1815855"/>
          </a:xfrm>
          <a:prstGeom prst="rect">
            <a:avLst/>
          </a:prstGeom>
        </p:spPr>
      </p:pic>
      <p:pic>
        <p:nvPicPr>
          <p:cNvPr id="12" name="図 11" descr="写真, クレーン, スキー, 空気 が含まれている画像&#10;&#10;AI によって生成されたコンテンツは間違っている可能性があります。">
            <a:extLst>
              <a:ext uri="{FF2B5EF4-FFF2-40B4-BE49-F238E27FC236}">
                <a16:creationId xmlns:a16="http://schemas.microsoft.com/office/drawing/2014/main" id="{DC42E417-3C87-2B3A-7371-F82E131A68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72383" y="330702"/>
            <a:ext cx="2279732" cy="1820465"/>
          </a:xfrm>
          <a:prstGeom prst="rect">
            <a:avLst/>
          </a:prstGeom>
        </p:spPr>
      </p:pic>
      <p:pic>
        <p:nvPicPr>
          <p:cNvPr id="15" name="図 14">
            <a:extLst>
              <a:ext uri="{FF2B5EF4-FFF2-40B4-BE49-F238E27FC236}">
                <a16:creationId xmlns:a16="http://schemas.microsoft.com/office/drawing/2014/main" id="{53F20A22-BDE5-5301-7DE5-1EB40F063B16}"/>
              </a:ext>
            </a:extLst>
          </p:cNvPr>
          <p:cNvPicPr>
            <a:picLocks noChangeAspect="1"/>
          </p:cNvPicPr>
          <p:nvPr/>
        </p:nvPicPr>
        <p:blipFill>
          <a:blip r:embed="rId6"/>
          <a:stretch>
            <a:fillRect/>
          </a:stretch>
        </p:blipFill>
        <p:spPr>
          <a:xfrm>
            <a:off x="11275684" y="2509451"/>
            <a:ext cx="1832494" cy="1806865"/>
          </a:xfrm>
          <a:prstGeom prst="rect">
            <a:avLst/>
          </a:prstGeom>
        </p:spPr>
      </p:pic>
      <p:sp>
        <p:nvSpPr>
          <p:cNvPr id="18" name="テキスト ボックス 17">
            <a:extLst>
              <a:ext uri="{FF2B5EF4-FFF2-40B4-BE49-F238E27FC236}">
                <a16:creationId xmlns:a16="http://schemas.microsoft.com/office/drawing/2014/main" id="{E30CB201-B322-E0AC-A4AB-34A0C96DB4F0}"/>
              </a:ext>
            </a:extLst>
          </p:cNvPr>
          <p:cNvSpPr txBox="1"/>
          <p:nvPr/>
        </p:nvSpPr>
        <p:spPr>
          <a:xfrm>
            <a:off x="652324" y="2205240"/>
            <a:ext cx="4677541" cy="338554"/>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▲中間課題</a:t>
            </a:r>
            <a:r>
              <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_</a:t>
            </a:r>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ドライブワイパー</a:t>
            </a:r>
          </a:p>
        </p:txBody>
      </p:sp>
      <p:sp>
        <p:nvSpPr>
          <p:cNvPr id="19" name="テキスト ボックス 18">
            <a:extLst>
              <a:ext uri="{FF2B5EF4-FFF2-40B4-BE49-F238E27FC236}">
                <a16:creationId xmlns:a16="http://schemas.microsoft.com/office/drawing/2014/main" id="{CB3DC6B7-C426-9CD1-AD48-2560BA633693}"/>
              </a:ext>
            </a:extLst>
          </p:cNvPr>
          <p:cNvSpPr txBox="1"/>
          <p:nvPr/>
        </p:nvSpPr>
        <p:spPr>
          <a:xfrm>
            <a:off x="5015857" y="2162864"/>
            <a:ext cx="4677541" cy="338554"/>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▲期末課題</a:t>
            </a:r>
            <a:r>
              <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_</a:t>
            </a:r>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スパイガシェット</a:t>
            </a:r>
          </a:p>
        </p:txBody>
      </p:sp>
      <p:pic>
        <p:nvPicPr>
          <p:cNvPr id="25" name="図 24" descr="コンピューターゲームの画面&#10;&#10;AI によって生成されたコンテンツは間違っている可能性があります。">
            <a:extLst>
              <a:ext uri="{FF2B5EF4-FFF2-40B4-BE49-F238E27FC236}">
                <a16:creationId xmlns:a16="http://schemas.microsoft.com/office/drawing/2014/main" id="{0B5CEEE0-D073-086C-56C2-53BCB55A863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55872" y="6106084"/>
            <a:ext cx="2494090" cy="1870567"/>
          </a:xfrm>
          <a:prstGeom prst="rect">
            <a:avLst/>
          </a:prstGeom>
        </p:spPr>
      </p:pic>
      <p:pic>
        <p:nvPicPr>
          <p:cNvPr id="27" name="図 26" descr="ブルー, 板, 水, 雪 が含まれている画像&#10;&#10;AI によって生成されたコンテンツは間違っている可能性があります。">
            <a:extLst>
              <a:ext uri="{FF2B5EF4-FFF2-40B4-BE49-F238E27FC236}">
                <a16:creationId xmlns:a16="http://schemas.microsoft.com/office/drawing/2014/main" id="{771FEC65-FB8E-B9A3-BA99-6059DCC1F09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86982" y="6106312"/>
            <a:ext cx="2506133" cy="1879600"/>
          </a:xfrm>
          <a:prstGeom prst="rect">
            <a:avLst/>
          </a:prstGeom>
        </p:spPr>
      </p:pic>
      <p:sp>
        <p:nvSpPr>
          <p:cNvPr id="28" name="テキスト ボックス 27">
            <a:extLst>
              <a:ext uri="{FF2B5EF4-FFF2-40B4-BE49-F238E27FC236}">
                <a16:creationId xmlns:a16="http://schemas.microsoft.com/office/drawing/2014/main" id="{C662FDF7-D270-4ECD-73CC-97BEB19F9C3D}"/>
              </a:ext>
            </a:extLst>
          </p:cNvPr>
          <p:cNvSpPr txBox="1"/>
          <p:nvPr/>
        </p:nvSpPr>
        <p:spPr>
          <a:xfrm>
            <a:off x="5015857" y="4135191"/>
            <a:ext cx="7062443" cy="1323439"/>
          </a:xfrm>
          <a:prstGeom prst="rect">
            <a:avLst/>
          </a:prstGeom>
          <a:noFill/>
        </p:spPr>
        <p:txBody>
          <a:bodyPr wrap="square" rtlCol="0">
            <a:spAutoFit/>
          </a:bodyPr>
          <a:lstStyle/>
          <a:p>
            <a:pPr algn="ctr"/>
            <a:r>
              <a:rPr kumimoji="1" lang="en-US" altLang="ja-JP" sz="8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CAD</a:t>
            </a:r>
            <a:endParaRPr kumimoji="1" lang="ja-JP" altLang="en-US" sz="8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p:txBody>
      </p:sp>
      <p:pic>
        <p:nvPicPr>
          <p:cNvPr id="30" name="図 29" descr="人の手&#10;&#10;AI によって生成されたコンテンツは間違っている可能性があります。">
            <a:extLst>
              <a:ext uri="{FF2B5EF4-FFF2-40B4-BE49-F238E27FC236}">
                <a16:creationId xmlns:a16="http://schemas.microsoft.com/office/drawing/2014/main" id="{B5E7AE21-6546-2A2A-D4C7-52D5A087248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11064581" y="5309760"/>
            <a:ext cx="1688821" cy="1266616"/>
          </a:xfrm>
          <a:prstGeom prst="rect">
            <a:avLst/>
          </a:prstGeom>
        </p:spPr>
      </p:pic>
      <p:pic>
        <p:nvPicPr>
          <p:cNvPr id="32" name="図 31" descr="人の手&#10;&#10;AI によって生成されたコンテンツは間違っている可能性があります。">
            <a:extLst>
              <a:ext uri="{FF2B5EF4-FFF2-40B4-BE49-F238E27FC236}">
                <a16:creationId xmlns:a16="http://schemas.microsoft.com/office/drawing/2014/main" id="{E72DB05E-7109-6911-DB8A-B314C2D40D9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a:off x="13317960" y="5298817"/>
            <a:ext cx="1688818" cy="1266613"/>
          </a:xfrm>
          <a:prstGeom prst="rect">
            <a:avLst/>
          </a:prstGeom>
        </p:spPr>
      </p:pic>
      <p:sp>
        <p:nvSpPr>
          <p:cNvPr id="36" name="テキスト ボックス 35">
            <a:extLst>
              <a:ext uri="{FF2B5EF4-FFF2-40B4-BE49-F238E27FC236}">
                <a16:creationId xmlns:a16="http://schemas.microsoft.com/office/drawing/2014/main" id="{8AD29195-C582-8316-D04E-2D1D73D09BA1}"/>
              </a:ext>
            </a:extLst>
          </p:cNvPr>
          <p:cNvSpPr txBox="1"/>
          <p:nvPr/>
        </p:nvSpPr>
        <p:spPr>
          <a:xfrm>
            <a:off x="2073635" y="7986578"/>
            <a:ext cx="4677541" cy="338554"/>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CAM</a:t>
            </a:r>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出力確認画面</a:t>
            </a:r>
          </a:p>
        </p:txBody>
      </p:sp>
      <p:sp>
        <p:nvSpPr>
          <p:cNvPr id="37" name="テキスト ボックス 36">
            <a:extLst>
              <a:ext uri="{FF2B5EF4-FFF2-40B4-BE49-F238E27FC236}">
                <a16:creationId xmlns:a16="http://schemas.microsoft.com/office/drawing/2014/main" id="{3658081C-1122-98A6-516D-FF64A428B46C}"/>
              </a:ext>
            </a:extLst>
          </p:cNvPr>
          <p:cNvSpPr txBox="1"/>
          <p:nvPr/>
        </p:nvSpPr>
        <p:spPr>
          <a:xfrm>
            <a:off x="4875526" y="8016043"/>
            <a:ext cx="4677541" cy="338554"/>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▲残念な出力結果</a:t>
            </a:r>
          </a:p>
        </p:txBody>
      </p:sp>
      <p:sp>
        <p:nvSpPr>
          <p:cNvPr id="38" name="テキスト ボックス 37">
            <a:extLst>
              <a:ext uri="{FF2B5EF4-FFF2-40B4-BE49-F238E27FC236}">
                <a16:creationId xmlns:a16="http://schemas.microsoft.com/office/drawing/2014/main" id="{7C4DEA38-3D10-ABD5-C035-876E447C6BD1}"/>
              </a:ext>
            </a:extLst>
          </p:cNvPr>
          <p:cNvSpPr txBox="1"/>
          <p:nvPr/>
        </p:nvSpPr>
        <p:spPr>
          <a:xfrm>
            <a:off x="941252" y="4750756"/>
            <a:ext cx="5223825" cy="1077218"/>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3D</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プリンターを授業で使い、先生に頼み込んで個人の印刷もいくつか経験させて頂きました。</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これは机の上に置物として設置しようと置物を出力したものです。なかなか難しいものです。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
        <p:nvSpPr>
          <p:cNvPr id="41" name="テキスト ボックス 40">
            <a:extLst>
              <a:ext uri="{FF2B5EF4-FFF2-40B4-BE49-F238E27FC236}">
                <a16:creationId xmlns:a16="http://schemas.microsoft.com/office/drawing/2014/main" id="{251FB9D2-041F-6016-2481-A753439E9A20}"/>
              </a:ext>
            </a:extLst>
          </p:cNvPr>
          <p:cNvSpPr txBox="1"/>
          <p:nvPr/>
        </p:nvSpPr>
        <p:spPr>
          <a:xfrm>
            <a:off x="12546702" y="5098657"/>
            <a:ext cx="1921389" cy="830997"/>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裏</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側</a:t>
            </a:r>
          </a:p>
        </p:txBody>
      </p:sp>
      <p:pic>
        <p:nvPicPr>
          <p:cNvPr id="43" name="図 42">
            <a:extLst>
              <a:ext uri="{FF2B5EF4-FFF2-40B4-BE49-F238E27FC236}">
                <a16:creationId xmlns:a16="http://schemas.microsoft.com/office/drawing/2014/main" id="{B3AA94AA-CE37-F789-685E-629978F92C5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3817840" y="2514386"/>
            <a:ext cx="1773000" cy="1792591"/>
          </a:xfrm>
          <a:prstGeom prst="rect">
            <a:avLst/>
          </a:prstGeom>
        </p:spPr>
      </p:pic>
      <p:sp>
        <p:nvSpPr>
          <p:cNvPr id="44" name="テキスト ボックス 43">
            <a:extLst>
              <a:ext uri="{FF2B5EF4-FFF2-40B4-BE49-F238E27FC236}">
                <a16:creationId xmlns:a16="http://schemas.microsoft.com/office/drawing/2014/main" id="{AE076E6C-6967-50C5-7D2E-6A72DFFC82ED}"/>
              </a:ext>
            </a:extLst>
          </p:cNvPr>
          <p:cNvSpPr txBox="1"/>
          <p:nvPr/>
        </p:nvSpPr>
        <p:spPr>
          <a:xfrm>
            <a:off x="13759150" y="4338650"/>
            <a:ext cx="2229937" cy="338554"/>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▲担当した箇所全部</a:t>
            </a:r>
          </a:p>
        </p:txBody>
      </p:sp>
      <p:sp>
        <p:nvSpPr>
          <p:cNvPr id="46" name="テキスト ボックス 45">
            <a:extLst>
              <a:ext uri="{FF2B5EF4-FFF2-40B4-BE49-F238E27FC236}">
                <a16:creationId xmlns:a16="http://schemas.microsoft.com/office/drawing/2014/main" id="{513B59C3-EC34-2B3A-E6CD-D5E08BCB8B5B}"/>
              </a:ext>
            </a:extLst>
          </p:cNvPr>
          <p:cNvSpPr txBox="1"/>
          <p:nvPr/>
        </p:nvSpPr>
        <p:spPr>
          <a:xfrm>
            <a:off x="9693398" y="1157972"/>
            <a:ext cx="6740503" cy="1077218"/>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2</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年の</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CAD</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の授業では先生から扇風機を渡され、グループで分担して</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CAD</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で再現しろとのことでした。</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私の担当は首振り機構や羽、ギアボックスでした。きちんと首を振る様を見たときには達成感がすごかったです。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
        <p:nvSpPr>
          <p:cNvPr id="47" name="テキスト ボックス 46">
            <a:extLst>
              <a:ext uri="{FF2B5EF4-FFF2-40B4-BE49-F238E27FC236}">
                <a16:creationId xmlns:a16="http://schemas.microsoft.com/office/drawing/2014/main" id="{04684A38-9782-CB59-AFC1-CD228428AC1A}"/>
              </a:ext>
            </a:extLst>
          </p:cNvPr>
          <p:cNvSpPr txBox="1"/>
          <p:nvPr/>
        </p:nvSpPr>
        <p:spPr>
          <a:xfrm>
            <a:off x="9399755" y="7151733"/>
            <a:ext cx="6740503" cy="1323439"/>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テンキーの位置にマウスを置けたら楽だな</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と思い、キーボードを計測して作成しました。ピッタリサイズです。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ここまでが</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2023</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年までの</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CAD</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の経験です。この経験もあって、</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2024</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年頭に</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PC</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を購入して</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blender</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をやり始めました。</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
        <p:nvSpPr>
          <p:cNvPr id="48" name="テキスト ボックス 47">
            <a:extLst>
              <a:ext uri="{FF2B5EF4-FFF2-40B4-BE49-F238E27FC236}">
                <a16:creationId xmlns:a16="http://schemas.microsoft.com/office/drawing/2014/main" id="{7EBD3DE7-4C32-2E41-84A9-2C960A09566F}"/>
              </a:ext>
            </a:extLst>
          </p:cNvPr>
          <p:cNvSpPr txBox="1"/>
          <p:nvPr/>
        </p:nvSpPr>
        <p:spPr>
          <a:xfrm>
            <a:off x="11399696" y="4289743"/>
            <a:ext cx="1921389" cy="338554"/>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▲全体</a:t>
            </a:r>
          </a:p>
        </p:txBody>
      </p:sp>
      <p:sp>
        <p:nvSpPr>
          <p:cNvPr id="49" name="テキスト ボックス 48">
            <a:extLst>
              <a:ext uri="{FF2B5EF4-FFF2-40B4-BE49-F238E27FC236}">
                <a16:creationId xmlns:a16="http://schemas.microsoft.com/office/drawing/2014/main" id="{DBA86D07-9083-77DD-1E0E-C494E54B6D91}"/>
              </a:ext>
            </a:extLst>
          </p:cNvPr>
          <p:cNvSpPr txBox="1"/>
          <p:nvPr/>
        </p:nvSpPr>
        <p:spPr>
          <a:xfrm>
            <a:off x="14846112" y="5071003"/>
            <a:ext cx="1921389" cy="1323439"/>
          </a:xfrm>
          <a:prstGeom prst="rect">
            <a:avLst/>
          </a:prstGeom>
          <a:noFill/>
        </p:spPr>
        <p:txBody>
          <a:bodyPr wrap="square" rtlCol="0">
            <a:spAutoFit/>
          </a:bodyPr>
          <a:lstStyle/>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取</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り</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付</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b="1" dirty="0">
                <a:solidFill>
                  <a:schemeClr val="bg1">
                    <a:lumMod val="50000"/>
                  </a:schemeClr>
                </a:solidFill>
                <a:latin typeface="03スマートフォントUI" panose="02000600000000000000" pitchFamily="2" charset="-128"/>
                <a:ea typeface="03スマートフォントUI" panose="02000600000000000000" pitchFamily="2" charset="-128"/>
              </a:rPr>
              <a:t>け</a:t>
            </a:r>
            <a:endParaRPr kumimoji="1" lang="en-US" altLang="ja-JP" sz="1600" b="1"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Tree>
    <p:extLst>
      <p:ext uri="{BB962C8B-B14F-4D97-AF65-F5344CB8AC3E}">
        <p14:creationId xmlns:p14="http://schemas.microsoft.com/office/powerpoint/2010/main" val="3468274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06A8E-227A-AB0A-7EC8-DF029A57D824}"/>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FC15E0CA-61B2-56BA-13AE-2342134F0D42}"/>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3C5B0963-FA6C-5B56-E0FD-782274840B2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7068801" cy="9601200"/>
          </a:xfrm>
          <a:prstGeom prst="rect">
            <a:avLst/>
          </a:prstGeom>
        </p:spPr>
      </p:pic>
      <p:sp>
        <p:nvSpPr>
          <p:cNvPr id="33" name="四角形: 角を丸くする 32">
            <a:extLst>
              <a:ext uri="{FF2B5EF4-FFF2-40B4-BE49-F238E27FC236}">
                <a16:creationId xmlns:a16="http://schemas.microsoft.com/office/drawing/2014/main" id="{7A181741-5828-8CFD-BD9C-8184547439BC}"/>
              </a:ext>
            </a:extLst>
          </p:cNvPr>
          <p:cNvSpPr/>
          <p:nvPr/>
        </p:nvSpPr>
        <p:spPr>
          <a:xfrm>
            <a:off x="2705647" y="369059"/>
            <a:ext cx="1740192" cy="2053960"/>
          </a:xfrm>
          <a:prstGeom prst="roundRect">
            <a:avLst>
              <a:gd name="adj" fmla="val 5093"/>
            </a:avLst>
          </a:prstGeom>
          <a:solidFill>
            <a:schemeClr val="accent2">
              <a:lumMod val="40000"/>
              <a:lumOff val="60000"/>
            </a:schemeClr>
          </a:solidFill>
          <a:ln w="1016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四角形: 角を丸くする 15">
            <a:extLst>
              <a:ext uri="{FF2B5EF4-FFF2-40B4-BE49-F238E27FC236}">
                <a16:creationId xmlns:a16="http://schemas.microsoft.com/office/drawing/2014/main" id="{6BAD19F4-F311-55D8-69E1-F577D1B596EE}"/>
              </a:ext>
            </a:extLst>
          </p:cNvPr>
          <p:cNvSpPr/>
          <p:nvPr/>
        </p:nvSpPr>
        <p:spPr>
          <a:xfrm>
            <a:off x="244521" y="2931649"/>
            <a:ext cx="16579758" cy="6445554"/>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3DB361D-3357-78D8-1519-9B3AE3D573DF}"/>
              </a:ext>
            </a:extLst>
          </p:cNvPr>
          <p:cNvSpPr txBox="1"/>
          <p:nvPr/>
        </p:nvSpPr>
        <p:spPr>
          <a:xfrm>
            <a:off x="1324554" y="7223094"/>
            <a:ext cx="2451188" cy="338554"/>
          </a:xfrm>
          <a:prstGeom prst="rect">
            <a:avLst/>
          </a:prstGeom>
          <a:noFill/>
        </p:spPr>
        <p:txBody>
          <a:bodyPr wrap="square" rtlCol="0">
            <a:spAutoFit/>
          </a:bodyPr>
          <a:lstStyle/>
          <a:p>
            <a:r>
              <a:rPr kumimoji="1" lang="ja-JP" altLang="en-US" sz="1600"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▲「ぼかし」</a:t>
            </a:r>
          </a:p>
        </p:txBody>
      </p:sp>
      <p:pic>
        <p:nvPicPr>
          <p:cNvPr id="2" name="図 1">
            <a:extLst>
              <a:ext uri="{FF2B5EF4-FFF2-40B4-BE49-F238E27FC236}">
                <a16:creationId xmlns:a16="http://schemas.microsoft.com/office/drawing/2014/main" id="{B9D4E002-BCD4-0E97-99AC-70F52EAE7F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33688" y="4991950"/>
            <a:ext cx="2890620" cy="4223084"/>
          </a:xfrm>
          <a:prstGeom prst="rect">
            <a:avLst/>
          </a:prstGeom>
        </p:spPr>
      </p:pic>
      <p:pic>
        <p:nvPicPr>
          <p:cNvPr id="7" name="図 6" descr="屋内, モニター, テレビ, 窓 が含まれている画像&#10;&#10;AI によって生成されたコンテンツは間違っている可能性があります。">
            <a:extLst>
              <a:ext uri="{FF2B5EF4-FFF2-40B4-BE49-F238E27FC236}">
                <a16:creationId xmlns:a16="http://schemas.microsoft.com/office/drawing/2014/main" id="{3C0A85FB-ADFB-F186-034C-3094896F6F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8311" y="3405040"/>
            <a:ext cx="3918239" cy="3365940"/>
          </a:xfrm>
          <a:prstGeom prst="rect">
            <a:avLst/>
          </a:prstGeom>
        </p:spPr>
      </p:pic>
      <p:pic>
        <p:nvPicPr>
          <p:cNvPr id="9" name="図 8" descr="ケーキとコーヒー&#10;&#10;AI によって生成されたコンテンツは間違っている可能性があります。">
            <a:extLst>
              <a:ext uri="{FF2B5EF4-FFF2-40B4-BE49-F238E27FC236}">
                <a16:creationId xmlns:a16="http://schemas.microsoft.com/office/drawing/2014/main" id="{7413DA6E-1711-8C00-779C-B4CB372366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151723" y="5983471"/>
            <a:ext cx="4338714" cy="3057598"/>
          </a:xfrm>
          <a:prstGeom prst="rect">
            <a:avLst/>
          </a:prstGeom>
        </p:spPr>
      </p:pic>
      <p:pic>
        <p:nvPicPr>
          <p:cNvPr id="11" name="図 10" descr="壁に貼られた紙&#10;&#10;AI によって生成されたコンテンツは間違っている可能性があります。">
            <a:extLst>
              <a:ext uri="{FF2B5EF4-FFF2-40B4-BE49-F238E27FC236}">
                <a16:creationId xmlns:a16="http://schemas.microsoft.com/office/drawing/2014/main" id="{6D27DDA2-A843-9653-9BFD-705F77E4A969}"/>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336298" y="3184063"/>
            <a:ext cx="1297752" cy="3983720"/>
          </a:xfrm>
          <a:prstGeom prst="rect">
            <a:avLst/>
          </a:prstGeom>
        </p:spPr>
      </p:pic>
      <p:sp>
        <p:nvSpPr>
          <p:cNvPr id="17" name="テキスト ボックス 16">
            <a:extLst>
              <a:ext uri="{FF2B5EF4-FFF2-40B4-BE49-F238E27FC236}">
                <a16:creationId xmlns:a16="http://schemas.microsoft.com/office/drawing/2014/main" id="{615197B4-9210-5BED-68AA-601E24E2E2B4}"/>
              </a:ext>
            </a:extLst>
          </p:cNvPr>
          <p:cNvSpPr txBox="1"/>
          <p:nvPr/>
        </p:nvSpPr>
        <p:spPr>
          <a:xfrm>
            <a:off x="259818" y="7512270"/>
            <a:ext cx="3515924" cy="1815882"/>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高校の授業で作成したものです。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シルクスクリーンという技法です。地味に二種類の型紙しか使って</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いませんが、代わりに</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170</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回ほど</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刷りました。</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べた塗りでグラデーションをして</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みたくて、調整を重ねました。</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sp>
        <p:nvSpPr>
          <p:cNvPr id="20" name="テキスト ボックス 19">
            <a:extLst>
              <a:ext uri="{FF2B5EF4-FFF2-40B4-BE49-F238E27FC236}">
                <a16:creationId xmlns:a16="http://schemas.microsoft.com/office/drawing/2014/main" id="{F2B18DCB-1097-77EC-AEE4-DB8C60AE0866}"/>
              </a:ext>
            </a:extLst>
          </p:cNvPr>
          <p:cNvSpPr txBox="1"/>
          <p:nvPr/>
        </p:nvSpPr>
        <p:spPr>
          <a:xfrm>
            <a:off x="55348" y="665791"/>
            <a:ext cx="7062443" cy="1323439"/>
          </a:xfrm>
          <a:prstGeom prst="rect">
            <a:avLst/>
          </a:prstGeom>
          <a:noFill/>
        </p:spPr>
        <p:txBody>
          <a:bodyPr wrap="square" rtlCol="0">
            <a:spAutoFit/>
          </a:bodyPr>
          <a:lstStyle/>
          <a:p>
            <a:pPr algn="ctr"/>
            <a:r>
              <a:rPr kumimoji="1" lang="ja-JP" altLang="en-US" sz="8000" b="1"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絵</a:t>
            </a:r>
          </a:p>
        </p:txBody>
      </p:sp>
      <p:sp>
        <p:nvSpPr>
          <p:cNvPr id="21" name="テキスト ボックス 20">
            <a:extLst>
              <a:ext uri="{FF2B5EF4-FFF2-40B4-BE49-F238E27FC236}">
                <a16:creationId xmlns:a16="http://schemas.microsoft.com/office/drawing/2014/main" id="{23FAE323-7895-9A5D-5D86-488AC3187D3F}"/>
              </a:ext>
            </a:extLst>
          </p:cNvPr>
          <p:cNvSpPr txBox="1"/>
          <p:nvPr/>
        </p:nvSpPr>
        <p:spPr>
          <a:xfrm>
            <a:off x="5892396" y="863466"/>
            <a:ext cx="9220604" cy="1015663"/>
          </a:xfrm>
          <a:prstGeom prst="rect">
            <a:avLst/>
          </a:prstGeom>
          <a:noFill/>
        </p:spPr>
        <p:txBody>
          <a:bodyPr wrap="square" rtlCol="0">
            <a:spAutoFit/>
          </a:bodyPr>
          <a:lstStyle/>
          <a:p>
            <a:r>
              <a:rPr kumimoji="1" lang="ja-JP" altLang="en-US" sz="2000" dirty="0">
                <a:solidFill>
                  <a:schemeClr val="tx1">
                    <a:lumMod val="75000"/>
                    <a:lumOff val="25000"/>
                  </a:schemeClr>
                </a:solidFill>
                <a:latin typeface="03スマートフォントUI" panose="02000600000000000000" pitchFamily="2" charset="-128"/>
                <a:ea typeface="03スマートフォントUI" panose="02000600000000000000" pitchFamily="2" charset="-128"/>
              </a:rPr>
              <a:t>　中高で美術の授業が楽しかった記憶があり、大学では美術部に入部しました</a:t>
            </a:r>
            <a:r>
              <a:rPr kumimoji="1" lang="ja-JP" altLang="en-US" sz="2000" dirty="0">
                <a:solidFill>
                  <a:schemeClr val="bg1">
                    <a:lumMod val="50000"/>
                  </a:schemeClr>
                </a:solidFill>
                <a:latin typeface="03スマートフォントUI" panose="02000600000000000000" pitchFamily="2" charset="-128"/>
                <a:ea typeface="03スマートフォントUI" panose="02000600000000000000" pitchFamily="2" charset="-128"/>
              </a:rPr>
              <a:t>。</a:t>
            </a:r>
            <a:r>
              <a:rPr kumimoji="1" lang="en-US" altLang="ja-JP" sz="2000" dirty="0">
                <a:solidFill>
                  <a:sysClr val="windowText" lastClr="000000"/>
                </a:solidFill>
                <a:latin typeface="03スマートフォントUI" panose="02000600000000000000" pitchFamily="2" charset="-128"/>
                <a:ea typeface="03スマートフォントUI" panose="02000600000000000000" pitchFamily="2" charset="-128"/>
              </a:rPr>
              <a:t>blender</a:t>
            </a:r>
            <a:r>
              <a:rPr kumimoji="1" lang="ja-JP" altLang="en-US" sz="2000" dirty="0">
                <a:solidFill>
                  <a:sysClr val="windowText" lastClr="000000"/>
                </a:solidFill>
                <a:latin typeface="03スマートフォントUI" panose="02000600000000000000" pitchFamily="2" charset="-128"/>
                <a:ea typeface="03スマートフォントUI" panose="02000600000000000000" pitchFamily="2" charset="-128"/>
              </a:rPr>
              <a:t>を始める前までは描いた絵などを展示会などに出していました。</a:t>
            </a:r>
            <a:endParaRPr kumimoji="1" lang="en-US" altLang="ja-JP" sz="2000" dirty="0">
              <a:solidFill>
                <a:sysClr val="windowText" lastClr="000000"/>
              </a:solidFill>
              <a:latin typeface="03スマートフォントUI" panose="02000600000000000000" pitchFamily="2" charset="-128"/>
              <a:ea typeface="03スマートフォントUI" panose="02000600000000000000" pitchFamily="2" charset="-128"/>
            </a:endParaRPr>
          </a:p>
          <a:p>
            <a:endParaRPr kumimoji="1" lang="ja-JP" altLang="en-US" sz="2000" dirty="0">
              <a:solidFill>
                <a:sysClr val="windowText" lastClr="000000"/>
              </a:solidFill>
              <a:latin typeface="03スマートフォントUI" panose="02000600000000000000" pitchFamily="2" charset="-128"/>
              <a:ea typeface="03スマートフォントUI" panose="02000600000000000000" pitchFamily="2" charset="-128"/>
            </a:endParaRPr>
          </a:p>
        </p:txBody>
      </p:sp>
      <p:sp>
        <p:nvSpPr>
          <p:cNvPr id="22" name="テキスト ボックス 21">
            <a:extLst>
              <a:ext uri="{FF2B5EF4-FFF2-40B4-BE49-F238E27FC236}">
                <a16:creationId xmlns:a16="http://schemas.microsoft.com/office/drawing/2014/main" id="{A28080C3-AF76-C9DE-5846-B0493B48E991}"/>
              </a:ext>
            </a:extLst>
          </p:cNvPr>
          <p:cNvSpPr txBox="1"/>
          <p:nvPr/>
        </p:nvSpPr>
        <p:spPr>
          <a:xfrm>
            <a:off x="4207719" y="4631323"/>
            <a:ext cx="2451188" cy="338554"/>
          </a:xfrm>
          <a:prstGeom prst="rect">
            <a:avLst/>
          </a:prstGeom>
          <a:noFill/>
        </p:spPr>
        <p:txBody>
          <a:bodyPr wrap="square" rtlCol="0">
            <a:spAutoFit/>
          </a:bodyPr>
          <a:lstStyle/>
          <a:p>
            <a:pPr algn="ctr"/>
            <a:r>
              <a:rPr kumimoji="1" lang="ja-JP" altLang="en-US" sz="1600"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▼「夜」</a:t>
            </a:r>
          </a:p>
        </p:txBody>
      </p:sp>
      <p:sp>
        <p:nvSpPr>
          <p:cNvPr id="23" name="テキスト ボックス 22">
            <a:extLst>
              <a:ext uri="{FF2B5EF4-FFF2-40B4-BE49-F238E27FC236}">
                <a16:creationId xmlns:a16="http://schemas.microsoft.com/office/drawing/2014/main" id="{0D4255ED-E94F-971C-9A52-DD8DE2F3649B}"/>
              </a:ext>
            </a:extLst>
          </p:cNvPr>
          <p:cNvSpPr txBox="1"/>
          <p:nvPr/>
        </p:nvSpPr>
        <p:spPr>
          <a:xfrm>
            <a:off x="3638053" y="3061663"/>
            <a:ext cx="3668910" cy="1569660"/>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鉛筆が好きなので、全て鉛筆で描きました。</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モデルは大学がある吉祥寺のアパートで、昼に撮った写真から夜を想像して描きました。</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これのために</a:t>
            </a:r>
            <a:r>
              <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rPr>
              <a:t>6B</a:t>
            </a:r>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の鉛筆を買いました。</a:t>
            </a:r>
          </a:p>
        </p:txBody>
      </p:sp>
      <p:sp>
        <p:nvSpPr>
          <p:cNvPr id="24" name="テキスト ボックス 23">
            <a:extLst>
              <a:ext uri="{FF2B5EF4-FFF2-40B4-BE49-F238E27FC236}">
                <a16:creationId xmlns:a16="http://schemas.microsoft.com/office/drawing/2014/main" id="{3F171EFC-649B-86DE-0120-08DEC858E924}"/>
              </a:ext>
            </a:extLst>
          </p:cNvPr>
          <p:cNvSpPr txBox="1"/>
          <p:nvPr/>
        </p:nvSpPr>
        <p:spPr>
          <a:xfrm>
            <a:off x="12980576" y="5650317"/>
            <a:ext cx="2451188" cy="338554"/>
          </a:xfrm>
          <a:prstGeom prst="rect">
            <a:avLst/>
          </a:prstGeom>
          <a:noFill/>
        </p:spPr>
        <p:txBody>
          <a:bodyPr wrap="square" rtlCol="0">
            <a:spAutoFit/>
          </a:bodyPr>
          <a:lstStyle/>
          <a:p>
            <a:pPr algn="ctr"/>
            <a:r>
              <a:rPr kumimoji="1" lang="ja-JP" altLang="en-US" sz="1600"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▼「フロランタン」</a:t>
            </a:r>
          </a:p>
        </p:txBody>
      </p:sp>
      <p:sp>
        <p:nvSpPr>
          <p:cNvPr id="26" name="テキスト ボックス 25">
            <a:extLst>
              <a:ext uri="{FF2B5EF4-FFF2-40B4-BE49-F238E27FC236}">
                <a16:creationId xmlns:a16="http://schemas.microsoft.com/office/drawing/2014/main" id="{59262326-333A-17A8-23DF-33410E8DEB9D}"/>
              </a:ext>
            </a:extLst>
          </p:cNvPr>
          <p:cNvSpPr txBox="1"/>
          <p:nvPr/>
        </p:nvSpPr>
        <p:spPr>
          <a:xfrm>
            <a:off x="8561836" y="6764938"/>
            <a:ext cx="2451188" cy="338554"/>
          </a:xfrm>
          <a:prstGeom prst="rect">
            <a:avLst/>
          </a:prstGeom>
          <a:noFill/>
        </p:spPr>
        <p:txBody>
          <a:bodyPr wrap="square" rtlCol="0">
            <a:spAutoFit/>
          </a:bodyPr>
          <a:lstStyle/>
          <a:p>
            <a:pPr algn="ctr"/>
            <a:r>
              <a:rPr kumimoji="1" lang="ja-JP" altLang="en-US" sz="1600"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▲「街」</a:t>
            </a:r>
          </a:p>
        </p:txBody>
      </p:sp>
      <p:sp>
        <p:nvSpPr>
          <p:cNvPr id="29" name="テキスト ボックス 28">
            <a:extLst>
              <a:ext uri="{FF2B5EF4-FFF2-40B4-BE49-F238E27FC236}">
                <a16:creationId xmlns:a16="http://schemas.microsoft.com/office/drawing/2014/main" id="{A921C65C-383C-ABC4-D8CF-1719E329EB37}"/>
              </a:ext>
            </a:extLst>
          </p:cNvPr>
          <p:cNvSpPr txBox="1"/>
          <p:nvPr/>
        </p:nvSpPr>
        <p:spPr>
          <a:xfrm>
            <a:off x="7581901" y="7125113"/>
            <a:ext cx="4338714" cy="1815882"/>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アクリル絵の具で描きました。</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「夜に見えるけど実は深い海底に沈んだ街で、少数の人間が適応して暮らしている」いう設定のつもりでしたが、水感を出すのが難しすぎました。普通に夜に見えます。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ですが、色味がかなり良い感じにいったと思います。お気に入りです。</a:t>
            </a:r>
          </a:p>
        </p:txBody>
      </p:sp>
      <p:sp>
        <p:nvSpPr>
          <p:cNvPr id="31" name="テキスト ボックス 30">
            <a:extLst>
              <a:ext uri="{FF2B5EF4-FFF2-40B4-BE49-F238E27FC236}">
                <a16:creationId xmlns:a16="http://schemas.microsoft.com/office/drawing/2014/main" id="{E9CAB88F-DCF0-82BD-E2FF-2838909CE7E5}"/>
              </a:ext>
            </a:extLst>
          </p:cNvPr>
          <p:cNvSpPr txBox="1"/>
          <p:nvPr/>
        </p:nvSpPr>
        <p:spPr>
          <a:xfrm>
            <a:off x="12124869" y="3426509"/>
            <a:ext cx="4338714" cy="2062103"/>
          </a:xfrm>
          <a:prstGeom prst="rect">
            <a:avLst/>
          </a:prstGeom>
          <a:noFill/>
        </p:spPr>
        <p:txBody>
          <a:bodyPr wrap="square" rtlCol="0">
            <a:spAutoFit/>
          </a:bodyPr>
          <a:lstStyle/>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デジタルになれたくて、かつ友達に勧められたインディーゲームに登場する食べ物の絵に憧れて作りました。スマホで描いています。</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魅力的な絵を書くのは難しいなと痛感させられました。</a:t>
            </a:r>
            <a:endParaRPr kumimoji="1" lang="en-US" altLang="ja-JP" sz="16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bg1">
                    <a:lumMod val="50000"/>
                  </a:schemeClr>
                </a:solidFill>
                <a:latin typeface="03スマートフォントUI" panose="02000600000000000000" pitchFamily="2" charset="-128"/>
                <a:ea typeface="03スマートフォントUI" panose="02000600000000000000" pitchFamily="2" charset="-128"/>
              </a:rPr>
              <a:t>　ちなみに「勇者の飯」というスマホゲームの絵に憧れました。本当においしそうな絵が登場します。</a:t>
            </a:r>
          </a:p>
        </p:txBody>
      </p:sp>
      <p:sp>
        <p:nvSpPr>
          <p:cNvPr id="42" name="テキスト ボックス 41">
            <a:extLst>
              <a:ext uri="{FF2B5EF4-FFF2-40B4-BE49-F238E27FC236}">
                <a16:creationId xmlns:a16="http://schemas.microsoft.com/office/drawing/2014/main" id="{42D15B97-602B-E99A-E1DE-8CC7705B0B2C}"/>
              </a:ext>
            </a:extLst>
          </p:cNvPr>
          <p:cNvSpPr txBox="1"/>
          <p:nvPr/>
        </p:nvSpPr>
        <p:spPr>
          <a:xfrm>
            <a:off x="2412460" y="2430926"/>
            <a:ext cx="2451188" cy="338554"/>
          </a:xfrm>
          <a:prstGeom prst="rect">
            <a:avLst/>
          </a:prstGeom>
          <a:noFill/>
        </p:spPr>
        <p:txBody>
          <a:bodyPr wrap="square" rtlCol="0">
            <a:spAutoFit/>
          </a:bodyPr>
          <a:lstStyle/>
          <a:p>
            <a:pPr algn="ctr"/>
            <a:r>
              <a:rPr kumimoji="1" lang="ja-JP" altLang="en-US" sz="1600"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▲「絵」</a:t>
            </a:r>
          </a:p>
        </p:txBody>
      </p:sp>
    </p:spTree>
    <p:extLst>
      <p:ext uri="{BB962C8B-B14F-4D97-AF65-F5344CB8AC3E}">
        <p14:creationId xmlns:p14="http://schemas.microsoft.com/office/powerpoint/2010/main" val="122683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0E37B-F50F-9310-1D58-BC48A4CA037A}"/>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9FC80F0-CE03-EA0C-188C-88993FF4B7A8}"/>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BAE30188-1CB5-619B-DC6D-20A1614B59E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2" name="四角形: 角を丸くする 1">
            <a:extLst>
              <a:ext uri="{FF2B5EF4-FFF2-40B4-BE49-F238E27FC236}">
                <a16:creationId xmlns:a16="http://schemas.microsoft.com/office/drawing/2014/main" id="{BA40239C-3121-B1A7-011E-BF9E7BF1BF80}"/>
              </a:ext>
            </a:extLst>
          </p:cNvPr>
          <p:cNvSpPr/>
          <p:nvPr/>
        </p:nvSpPr>
        <p:spPr>
          <a:xfrm>
            <a:off x="8774581" y="99782"/>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50D3BA8-4648-8527-DDA9-EC1978A93D0F}"/>
              </a:ext>
            </a:extLst>
          </p:cNvPr>
          <p:cNvSpPr txBox="1"/>
          <p:nvPr/>
        </p:nvSpPr>
        <p:spPr>
          <a:xfrm>
            <a:off x="1382073" y="3163700"/>
            <a:ext cx="7236883" cy="1015663"/>
          </a:xfrm>
          <a:prstGeom prst="rect">
            <a:avLst/>
          </a:prstGeom>
          <a:noFill/>
        </p:spPr>
        <p:txBody>
          <a:bodyPr wrap="square" rtlCol="0">
            <a:spAutoFit/>
          </a:bodyPr>
          <a:lstStyle/>
          <a:p>
            <a:r>
              <a:rPr kumimoji="1" lang="en-US" altLang="ja-JP" sz="6000" b="1" dirty="0">
                <a:solidFill>
                  <a:schemeClr val="bg2">
                    <a:lumMod val="90000"/>
                  </a:schemeClr>
                </a:solidFill>
                <a:latin typeface="03スマートフォントUI" panose="02000600000000000000" pitchFamily="2" charset="-128"/>
                <a:ea typeface="03スマートフォントUI" panose="02000600000000000000" pitchFamily="2" charset="-128"/>
              </a:rPr>
              <a:t>3DCD</a:t>
            </a:r>
            <a:endParaRPr kumimoji="1" lang="ja-JP" altLang="en-US" sz="5400" dirty="0">
              <a:solidFill>
                <a:schemeClr val="bg2">
                  <a:lumMod val="90000"/>
                </a:schemeClr>
              </a:solidFill>
              <a:latin typeface="03スマートフォントUI" panose="02000600000000000000" pitchFamily="2" charset="-128"/>
              <a:ea typeface="03スマートフォントUI" panose="02000600000000000000" pitchFamily="2" charset="-128"/>
            </a:endParaRPr>
          </a:p>
        </p:txBody>
      </p:sp>
      <p:sp>
        <p:nvSpPr>
          <p:cNvPr id="12" name="テキスト ボックス 11">
            <a:extLst>
              <a:ext uri="{FF2B5EF4-FFF2-40B4-BE49-F238E27FC236}">
                <a16:creationId xmlns:a16="http://schemas.microsoft.com/office/drawing/2014/main" id="{50C49BAD-0D69-84C6-D3BF-D00A2098BD4E}"/>
              </a:ext>
            </a:extLst>
          </p:cNvPr>
          <p:cNvSpPr txBox="1"/>
          <p:nvPr/>
        </p:nvSpPr>
        <p:spPr>
          <a:xfrm>
            <a:off x="1382072" y="6461297"/>
            <a:ext cx="7236883" cy="1477328"/>
          </a:xfrm>
          <a:prstGeom prst="rect">
            <a:avLst/>
          </a:prstGeom>
          <a:noFill/>
        </p:spPr>
        <p:txBody>
          <a:bodyPr wrap="square" rtlCol="0">
            <a:spAutoFit/>
          </a:bodyPr>
          <a:lstStyle/>
          <a:p>
            <a:r>
              <a:rPr kumimoji="1" lang="ja-JP" altLang="en-US" sz="5400" b="1" dirty="0">
                <a:solidFill>
                  <a:schemeClr val="bg1">
                    <a:lumMod val="85000"/>
                  </a:schemeClr>
                </a:solidFill>
                <a:latin typeface="03スマートフォントUI" panose="02000600000000000000" pitchFamily="2" charset="-128"/>
                <a:ea typeface="03スマートフォントUI" panose="02000600000000000000" pitchFamily="2" charset="-128"/>
              </a:rPr>
              <a:t>その他</a:t>
            </a:r>
            <a:endParaRPr kumimoji="1" lang="en-US" altLang="ja-JP" sz="5400" b="1" dirty="0">
              <a:solidFill>
                <a:schemeClr val="bg1">
                  <a:lumMod val="85000"/>
                </a:schemeClr>
              </a:solidFill>
              <a:latin typeface="03スマートフォントUI" panose="02000600000000000000" pitchFamily="2" charset="-128"/>
              <a:ea typeface="03スマートフォントUI" panose="02000600000000000000" pitchFamily="2" charset="-128"/>
            </a:endParaRPr>
          </a:p>
          <a:p>
            <a:r>
              <a:rPr kumimoji="1" lang="en-US" altLang="ja-JP" sz="3600" b="1" dirty="0">
                <a:solidFill>
                  <a:schemeClr val="bg1">
                    <a:lumMod val="85000"/>
                  </a:schemeClr>
                </a:solidFill>
                <a:latin typeface="03スマートフォントUI" panose="02000600000000000000" pitchFamily="2" charset="-128"/>
                <a:ea typeface="03スマートフォントUI" panose="02000600000000000000" pitchFamily="2" charset="-128"/>
              </a:rPr>
              <a:t>(CAD</a:t>
            </a:r>
            <a:r>
              <a:rPr kumimoji="1" lang="ja-JP" altLang="en-US" sz="3600" b="1" dirty="0">
                <a:solidFill>
                  <a:schemeClr val="bg1">
                    <a:lumMod val="85000"/>
                  </a:schemeClr>
                </a:solidFill>
                <a:latin typeface="03スマートフォントUI" panose="02000600000000000000" pitchFamily="2" charset="-128"/>
                <a:ea typeface="03スマートフォントUI" panose="02000600000000000000" pitchFamily="2" charset="-128"/>
              </a:rPr>
              <a:t>と絵</a:t>
            </a:r>
            <a:r>
              <a:rPr kumimoji="1" lang="en-US" altLang="ja-JP" sz="3600" b="1" dirty="0">
                <a:solidFill>
                  <a:schemeClr val="bg1">
                    <a:lumMod val="85000"/>
                  </a:schemeClr>
                </a:solidFill>
                <a:latin typeface="03スマートフォントUI" panose="02000600000000000000" pitchFamily="2" charset="-128"/>
                <a:ea typeface="03スマートフォントUI" panose="02000600000000000000" pitchFamily="2" charset="-128"/>
              </a:rPr>
              <a:t>)</a:t>
            </a:r>
            <a:endParaRPr kumimoji="1" lang="ja-JP" altLang="en-US" sz="3200" dirty="0">
              <a:solidFill>
                <a:schemeClr val="bg1">
                  <a:lumMod val="85000"/>
                </a:schemeClr>
              </a:solidFill>
              <a:latin typeface="03スマートフォントUI" panose="02000600000000000000" pitchFamily="2" charset="-128"/>
              <a:ea typeface="03スマートフォントUI" panose="02000600000000000000" pitchFamily="2" charset="-128"/>
            </a:endParaRPr>
          </a:p>
        </p:txBody>
      </p:sp>
      <p:sp>
        <p:nvSpPr>
          <p:cNvPr id="13" name="テキスト ボックス 12">
            <a:extLst>
              <a:ext uri="{FF2B5EF4-FFF2-40B4-BE49-F238E27FC236}">
                <a16:creationId xmlns:a16="http://schemas.microsoft.com/office/drawing/2014/main" id="{07054039-6AA7-5171-AAFB-E40841607C5D}"/>
              </a:ext>
            </a:extLst>
          </p:cNvPr>
          <p:cNvSpPr txBox="1"/>
          <p:nvPr/>
        </p:nvSpPr>
        <p:spPr>
          <a:xfrm>
            <a:off x="1382074" y="4776578"/>
            <a:ext cx="7236883" cy="1015663"/>
          </a:xfrm>
          <a:prstGeom prst="rect">
            <a:avLst/>
          </a:prstGeom>
          <a:noFill/>
        </p:spPr>
        <p:txBody>
          <a:bodyPr wrap="square" rtlCol="0">
            <a:spAutoFit/>
          </a:bodyPr>
          <a:lstStyle/>
          <a:p>
            <a:r>
              <a:rPr kumimoji="1" lang="ja-JP" altLang="en-US" sz="6000" b="1" dirty="0">
                <a:solidFill>
                  <a:schemeClr val="bg1">
                    <a:lumMod val="85000"/>
                  </a:schemeClr>
                </a:solidFill>
                <a:latin typeface="03スマートフォントUI" panose="02000600000000000000" pitchFamily="2" charset="-128"/>
                <a:ea typeface="03スマートフォントUI" panose="02000600000000000000" pitchFamily="2" charset="-128"/>
              </a:rPr>
              <a:t>プログラミング</a:t>
            </a:r>
            <a:endParaRPr kumimoji="1" lang="ja-JP" altLang="en-US" sz="5400" dirty="0">
              <a:solidFill>
                <a:schemeClr val="bg1">
                  <a:lumMod val="85000"/>
                </a:schemeClr>
              </a:solidFill>
              <a:latin typeface="03スマートフォントUI" panose="02000600000000000000" pitchFamily="2" charset="-128"/>
              <a:ea typeface="03スマートフォントUI" panose="02000600000000000000" pitchFamily="2" charset="-128"/>
            </a:endParaRPr>
          </a:p>
        </p:txBody>
      </p:sp>
      <p:sp>
        <p:nvSpPr>
          <p:cNvPr id="17" name="テキスト ボックス 16">
            <a:extLst>
              <a:ext uri="{FF2B5EF4-FFF2-40B4-BE49-F238E27FC236}">
                <a16:creationId xmlns:a16="http://schemas.microsoft.com/office/drawing/2014/main" id="{5791B3E0-A69E-6C6A-57B0-2CC510B04B77}"/>
              </a:ext>
            </a:extLst>
          </p:cNvPr>
          <p:cNvSpPr txBox="1"/>
          <p:nvPr/>
        </p:nvSpPr>
        <p:spPr>
          <a:xfrm>
            <a:off x="13780536" y="8521408"/>
            <a:ext cx="3528444" cy="707886"/>
          </a:xfrm>
          <a:prstGeom prst="rect">
            <a:avLst/>
          </a:prstGeom>
          <a:noFill/>
        </p:spPr>
        <p:txBody>
          <a:bodyPr wrap="square" rtlCol="0">
            <a:spAutoFit/>
          </a:bodyPr>
          <a:lstStyle/>
          <a:p>
            <a:r>
              <a:rPr kumimoji="1" lang="ja-JP" altLang="en-US" sz="4000" dirty="0">
                <a:solidFill>
                  <a:schemeClr val="bg1">
                    <a:lumMod val="50000"/>
                  </a:schemeClr>
                </a:solidFill>
                <a:latin typeface="03スマートフォントUI" panose="02000600000000000000" pitchFamily="2" charset="-128"/>
                <a:ea typeface="03スマートフォントUI" panose="02000600000000000000" pitchFamily="2" charset="-128"/>
              </a:rPr>
              <a:t>全</a:t>
            </a:r>
            <a:r>
              <a:rPr kumimoji="1" lang="en-US" altLang="ja-JP" sz="4000" dirty="0">
                <a:solidFill>
                  <a:schemeClr val="bg1">
                    <a:lumMod val="50000"/>
                  </a:schemeClr>
                </a:solidFill>
                <a:latin typeface="03スマートフォントUI" panose="02000600000000000000" pitchFamily="2" charset="-128"/>
                <a:ea typeface="03スマートフォントUI" panose="02000600000000000000" pitchFamily="2" charset="-128"/>
              </a:rPr>
              <a:t>6</a:t>
            </a:r>
            <a:r>
              <a:rPr kumimoji="1" lang="ja-JP" altLang="en-US" sz="4000" dirty="0">
                <a:solidFill>
                  <a:schemeClr val="bg1">
                    <a:lumMod val="50000"/>
                  </a:schemeClr>
                </a:solidFill>
                <a:latin typeface="03スマートフォントUI" panose="02000600000000000000" pitchFamily="2" charset="-128"/>
                <a:ea typeface="03スマートフォントUI" panose="02000600000000000000" pitchFamily="2" charset="-128"/>
              </a:rPr>
              <a:t>ページ</a:t>
            </a:r>
          </a:p>
        </p:txBody>
      </p:sp>
      <p:sp>
        <p:nvSpPr>
          <p:cNvPr id="3" name="テキスト ボックス 2">
            <a:extLst>
              <a:ext uri="{FF2B5EF4-FFF2-40B4-BE49-F238E27FC236}">
                <a16:creationId xmlns:a16="http://schemas.microsoft.com/office/drawing/2014/main" id="{05A0166E-4371-445A-501F-1BBB7ECD003F}"/>
              </a:ext>
            </a:extLst>
          </p:cNvPr>
          <p:cNvSpPr txBox="1"/>
          <p:nvPr/>
        </p:nvSpPr>
        <p:spPr>
          <a:xfrm>
            <a:off x="1382071" y="1478981"/>
            <a:ext cx="7236883" cy="1015663"/>
          </a:xfrm>
          <a:prstGeom prst="rect">
            <a:avLst/>
          </a:prstGeom>
          <a:noFill/>
        </p:spPr>
        <p:txBody>
          <a:bodyPr wrap="square" rtlCol="0">
            <a:spAutoFit/>
          </a:bodyPr>
          <a:lstStyle/>
          <a:p>
            <a:r>
              <a:rPr kumimoji="1" lang="ja-JP" altLang="en-US" sz="6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ゲーム開発</a:t>
            </a:r>
            <a:endParaRPr kumimoji="1" lang="ja-JP" altLang="en-US" sz="5400" dirty="0">
              <a:solidFill>
                <a:schemeClr val="bg1">
                  <a:lumMod val="50000"/>
                </a:schemeClr>
              </a:solidFill>
              <a:latin typeface="03スマートフォントUI" panose="02000600000000000000" pitchFamily="2" charset="-128"/>
              <a:ea typeface="03スマートフォントUI" panose="02000600000000000000" pitchFamily="2" charset="-128"/>
            </a:endParaRPr>
          </a:p>
        </p:txBody>
      </p:sp>
      <p:pic>
        <p:nvPicPr>
          <p:cNvPr id="7" name="図 6">
            <a:extLst>
              <a:ext uri="{FF2B5EF4-FFF2-40B4-BE49-F238E27FC236}">
                <a16:creationId xmlns:a16="http://schemas.microsoft.com/office/drawing/2014/main" id="{D46CBC36-15BE-D485-8E83-EF96C3C1CB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48464" y="817904"/>
            <a:ext cx="3936589" cy="2114625"/>
          </a:xfrm>
          <a:prstGeom prst="rect">
            <a:avLst/>
          </a:prstGeom>
        </p:spPr>
      </p:pic>
      <p:pic>
        <p:nvPicPr>
          <p:cNvPr id="8" name="図 7">
            <a:extLst>
              <a:ext uri="{FF2B5EF4-FFF2-40B4-BE49-F238E27FC236}">
                <a16:creationId xmlns:a16="http://schemas.microsoft.com/office/drawing/2014/main" id="{04ECC740-D170-A56A-201F-A0BAA1DE0F3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2371660" y="3125985"/>
            <a:ext cx="3936589" cy="2209546"/>
          </a:xfrm>
          <a:prstGeom prst="rect">
            <a:avLst/>
          </a:prstGeom>
        </p:spPr>
      </p:pic>
      <p:pic>
        <p:nvPicPr>
          <p:cNvPr id="9" name="図 8">
            <a:extLst>
              <a:ext uri="{FF2B5EF4-FFF2-40B4-BE49-F238E27FC236}">
                <a16:creationId xmlns:a16="http://schemas.microsoft.com/office/drawing/2014/main" id="{5D8DBDB3-49DC-2DD3-F373-03BAC65DED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51895" y="4532729"/>
            <a:ext cx="2517952" cy="2360803"/>
          </a:xfrm>
          <a:prstGeom prst="rect">
            <a:avLst/>
          </a:prstGeom>
        </p:spPr>
      </p:pic>
      <p:pic>
        <p:nvPicPr>
          <p:cNvPr id="10" name="図 9">
            <a:extLst>
              <a:ext uri="{FF2B5EF4-FFF2-40B4-BE49-F238E27FC236}">
                <a16:creationId xmlns:a16="http://schemas.microsoft.com/office/drawing/2014/main" id="{D98040E5-3DFF-50E3-7774-77C3FA9F545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71661" y="6089426"/>
            <a:ext cx="3936589" cy="2056472"/>
          </a:xfrm>
          <a:prstGeom prst="rect">
            <a:avLst/>
          </a:prstGeom>
        </p:spPr>
      </p:pic>
    </p:spTree>
    <p:extLst>
      <p:ext uri="{BB962C8B-B14F-4D97-AF65-F5344CB8AC3E}">
        <p14:creationId xmlns:p14="http://schemas.microsoft.com/office/powerpoint/2010/main" val="2879111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06557-E3E0-6BBF-44DF-4391D6835408}"/>
            </a:ext>
          </a:extLst>
        </p:cNvPr>
        <p:cNvGrpSpPr/>
        <p:nvPr/>
      </p:nvGrpSpPr>
      <p:grpSpPr>
        <a:xfrm>
          <a:off x="0" y="0"/>
          <a:ext cx="0" cy="0"/>
          <a:chOff x="0" y="0"/>
          <a:chExt cx="0" cy="0"/>
        </a:xfrm>
      </p:grpSpPr>
      <p:pic>
        <p:nvPicPr>
          <p:cNvPr id="6" name="図 5" descr="上を見上げている&#10;&#10;AI によって生成されたコンテンツは間違っている可能性があります。">
            <a:extLst>
              <a:ext uri="{FF2B5EF4-FFF2-40B4-BE49-F238E27FC236}">
                <a16:creationId xmlns:a16="http://schemas.microsoft.com/office/drawing/2014/main" id="{294D1F0E-F7EC-FA47-1064-1A90EC04DDB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7068801" cy="9601200"/>
          </a:xfrm>
          <a:prstGeom prst="rect">
            <a:avLst/>
          </a:prstGeom>
        </p:spPr>
      </p:pic>
      <p:sp>
        <p:nvSpPr>
          <p:cNvPr id="44" name="四角形: 角を丸くする 43">
            <a:extLst>
              <a:ext uri="{FF2B5EF4-FFF2-40B4-BE49-F238E27FC236}">
                <a16:creationId xmlns:a16="http://schemas.microsoft.com/office/drawing/2014/main" id="{66C137BB-59FA-E156-AC8B-48F8FBBE9FC3}"/>
              </a:ext>
            </a:extLst>
          </p:cNvPr>
          <p:cNvSpPr/>
          <p:nvPr/>
        </p:nvSpPr>
        <p:spPr>
          <a:xfrm>
            <a:off x="13746274" y="1320073"/>
            <a:ext cx="3014184" cy="3709785"/>
          </a:xfrm>
          <a:prstGeom prst="roundRect">
            <a:avLst>
              <a:gd name="adj" fmla="val 6479"/>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12AB9A33-4333-65AA-8D6C-1A0C20DA26F0}"/>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666896CA-F7B5-5527-CDB1-B73653F2D5DA}"/>
              </a:ext>
            </a:extLst>
          </p:cNvPr>
          <p:cNvCxnSpPr>
            <a:cxnSpLocks/>
          </p:cNvCxnSpPr>
          <p:nvPr/>
        </p:nvCxnSpPr>
        <p:spPr>
          <a:xfrm>
            <a:off x="8534400" y="-1600200"/>
            <a:ext cx="0" cy="12801600"/>
          </a:xfrm>
          <a:prstGeom prst="line">
            <a:avLst/>
          </a:prstGeom>
          <a:ln w="317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22CB3B69-CC69-8DF6-0A89-6644F61FF8C6}"/>
              </a:ext>
            </a:extLst>
          </p:cNvPr>
          <p:cNvSpPr txBox="1"/>
          <p:nvPr/>
        </p:nvSpPr>
        <p:spPr>
          <a:xfrm>
            <a:off x="684740" y="4845617"/>
            <a:ext cx="7236883" cy="646331"/>
          </a:xfrm>
          <a:prstGeom prst="rect">
            <a:avLst/>
          </a:prstGeom>
          <a:noFill/>
        </p:spPr>
        <p:txBody>
          <a:bodyPr wrap="square" rtlCol="0">
            <a:spAutoFit/>
          </a:bodyPr>
          <a:lstStyle/>
          <a:p>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　</a:t>
            </a:r>
            <a:r>
              <a:rPr kumimoji="1" lang="en-US" altLang="ja-JP" dirty="0">
                <a:solidFill>
                  <a:schemeClr val="bg1">
                    <a:lumMod val="50000"/>
                  </a:schemeClr>
                </a:solidFill>
                <a:latin typeface="03スマートフォントUI" panose="02000600000000000000" pitchFamily="2" charset="-128"/>
                <a:ea typeface="03スマートフォントUI" panose="02000600000000000000" pitchFamily="2" charset="-128"/>
              </a:rPr>
              <a:t>Unity</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を用いて作成しているゲーム、「</a:t>
            </a:r>
            <a:r>
              <a:rPr kumimoji="1" lang="en-US" altLang="ja-JP" dirty="0" err="1">
                <a:solidFill>
                  <a:schemeClr val="bg1">
                    <a:lumMod val="50000"/>
                  </a:schemeClr>
                </a:solidFill>
                <a:latin typeface="03スマートフォントUI" panose="02000600000000000000" pitchFamily="2" charset="-128"/>
                <a:ea typeface="03スマートフォントUI" panose="02000600000000000000" pitchFamily="2" charset="-128"/>
              </a:rPr>
              <a:t>BugCrusher</a:t>
            </a:r>
            <a:r>
              <a:rPr kumimoji="1" lang="ja-JP" altLang="en-US" dirty="0">
                <a:solidFill>
                  <a:schemeClr val="bg1">
                    <a:lumMod val="50000"/>
                  </a:schemeClr>
                </a:solidFill>
                <a:latin typeface="03スマートフォントUI" panose="02000600000000000000" pitchFamily="2" charset="-128"/>
                <a:ea typeface="03スマートフォントUI" panose="02000600000000000000" pitchFamily="2" charset="-128"/>
              </a:rPr>
              <a:t>」です。デザインやモデリング、プログラミングを作成しました。</a:t>
            </a:r>
          </a:p>
        </p:txBody>
      </p:sp>
      <p:sp>
        <p:nvSpPr>
          <p:cNvPr id="10" name="テキスト ボックス 9">
            <a:extLst>
              <a:ext uri="{FF2B5EF4-FFF2-40B4-BE49-F238E27FC236}">
                <a16:creationId xmlns:a16="http://schemas.microsoft.com/office/drawing/2014/main" id="{2BB64EDE-E886-EDC5-2AD2-92535AA1F4D1}"/>
              </a:ext>
            </a:extLst>
          </p:cNvPr>
          <p:cNvSpPr txBox="1"/>
          <p:nvPr/>
        </p:nvSpPr>
        <p:spPr>
          <a:xfrm>
            <a:off x="539452" y="5646152"/>
            <a:ext cx="7527458" cy="3447098"/>
          </a:xfrm>
          <a:prstGeom prst="rect">
            <a:avLst/>
          </a:prstGeom>
          <a:noFill/>
        </p:spPr>
        <p:txBody>
          <a:bodyPr wrap="square" rtlCol="0">
            <a:spAutoFit/>
          </a:bodyPr>
          <a:lstStyle/>
          <a:p>
            <a:r>
              <a:rPr kumimoji="1" lang="ja-JP" altLang="en-US"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こだわったポイント</a:t>
            </a:r>
            <a:endParaRPr kumimoji="1" lang="en-US" altLang="ja-JP"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自分の好きな、「ローグライク」「</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TPS(?)</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」「メタ的要素がある」といった要素を詰め込んでいます。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ゲームバランス的には、自身の強化の方向によって、様々なゲーム体験が出来るよう目指しています。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とりあえずゲームとして成り立つように、こだわりたい箇所はこだわり、そうでない部分は最小限の完成度で作成しました。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このスライドでざっと全体像を、次と次のスライドで世界観の説明とプレイ動画。その後、モデリングとプログラミングの詳細スライド</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２の計３枚、全てで６枚のスライドでの構成です。</a:t>
            </a:r>
          </a:p>
        </p:txBody>
      </p:sp>
      <p:sp>
        <p:nvSpPr>
          <p:cNvPr id="11" name="テキスト ボックス 10">
            <a:extLst>
              <a:ext uri="{FF2B5EF4-FFF2-40B4-BE49-F238E27FC236}">
                <a16:creationId xmlns:a16="http://schemas.microsoft.com/office/drawing/2014/main" id="{5C5C2F2B-7949-C7D5-1DC6-6C8F2C506C80}"/>
              </a:ext>
            </a:extLst>
          </p:cNvPr>
          <p:cNvSpPr txBox="1"/>
          <p:nvPr/>
        </p:nvSpPr>
        <p:spPr>
          <a:xfrm>
            <a:off x="4560839" y="4556669"/>
            <a:ext cx="3360784" cy="369332"/>
          </a:xfrm>
          <a:prstGeom prst="rect">
            <a:avLst/>
          </a:prstGeom>
          <a:noFill/>
        </p:spPr>
        <p:txBody>
          <a:bodyPr wrap="square" rtlCol="0">
            <a:spAutoFit/>
          </a:bodyPr>
          <a:lstStyle/>
          <a:p>
            <a:pPr algn="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2025</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年</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6</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月</a:t>
            </a:r>
          </a:p>
        </p:txBody>
      </p:sp>
      <p:pic>
        <p:nvPicPr>
          <p:cNvPr id="3" name="図 2">
            <a:extLst>
              <a:ext uri="{FF2B5EF4-FFF2-40B4-BE49-F238E27FC236}">
                <a16:creationId xmlns:a16="http://schemas.microsoft.com/office/drawing/2014/main" id="{D17BAB4A-8411-1166-F2DB-762ED4C992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330" y="616892"/>
            <a:ext cx="7334293" cy="3939777"/>
          </a:xfrm>
          <a:prstGeom prst="rect">
            <a:avLst/>
          </a:prstGeom>
        </p:spPr>
      </p:pic>
      <p:sp>
        <p:nvSpPr>
          <p:cNvPr id="7" name="テキスト ボックス 6">
            <a:extLst>
              <a:ext uri="{FF2B5EF4-FFF2-40B4-BE49-F238E27FC236}">
                <a16:creationId xmlns:a16="http://schemas.microsoft.com/office/drawing/2014/main" id="{175B57C6-B183-FDF7-B332-A83C2C7CEC0E}"/>
              </a:ext>
            </a:extLst>
          </p:cNvPr>
          <p:cNvSpPr txBox="1"/>
          <p:nvPr/>
        </p:nvSpPr>
        <p:spPr>
          <a:xfrm>
            <a:off x="9073052" y="247346"/>
            <a:ext cx="6079862"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ゲーム全体像</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cxnSp>
        <p:nvCxnSpPr>
          <p:cNvPr id="13" name="直線コネクタ 12">
            <a:extLst>
              <a:ext uri="{FF2B5EF4-FFF2-40B4-BE49-F238E27FC236}">
                <a16:creationId xmlns:a16="http://schemas.microsoft.com/office/drawing/2014/main" id="{22DFFA31-CCF4-A429-585F-FA3EFCCFCE6E}"/>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pic>
        <p:nvPicPr>
          <p:cNvPr id="20" name="図 19">
            <a:extLst>
              <a:ext uri="{FF2B5EF4-FFF2-40B4-BE49-F238E27FC236}">
                <a16:creationId xmlns:a16="http://schemas.microsoft.com/office/drawing/2014/main" id="{CD4DB6B3-379E-F606-12EF-576A573F070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8790578" y="1455624"/>
            <a:ext cx="4809070" cy="2690226"/>
          </a:xfrm>
          <a:prstGeom prst="rect">
            <a:avLst/>
          </a:prstGeom>
        </p:spPr>
      </p:pic>
      <p:pic>
        <p:nvPicPr>
          <p:cNvPr id="27" name="図 26">
            <a:extLst>
              <a:ext uri="{FF2B5EF4-FFF2-40B4-BE49-F238E27FC236}">
                <a16:creationId xmlns:a16="http://schemas.microsoft.com/office/drawing/2014/main" id="{B87D6CCB-FB2D-47C9-2D4A-C198055040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90578" y="4292300"/>
            <a:ext cx="4173325" cy="2355727"/>
          </a:xfrm>
          <a:prstGeom prst="rect">
            <a:avLst/>
          </a:prstGeom>
        </p:spPr>
      </p:pic>
      <p:pic>
        <p:nvPicPr>
          <p:cNvPr id="38" name="図 37">
            <a:extLst>
              <a:ext uri="{FF2B5EF4-FFF2-40B4-BE49-F238E27FC236}">
                <a16:creationId xmlns:a16="http://schemas.microsoft.com/office/drawing/2014/main" id="{657F9151-E97A-3619-34ED-75AE19446EF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220080" y="5271589"/>
            <a:ext cx="3399586" cy="1901824"/>
          </a:xfrm>
          <a:prstGeom prst="rect">
            <a:avLst/>
          </a:prstGeom>
        </p:spPr>
      </p:pic>
      <p:pic>
        <p:nvPicPr>
          <p:cNvPr id="40" name="図 39">
            <a:extLst>
              <a:ext uri="{FF2B5EF4-FFF2-40B4-BE49-F238E27FC236}">
                <a16:creationId xmlns:a16="http://schemas.microsoft.com/office/drawing/2014/main" id="{D23CA5F2-FD17-5DE9-9425-D72C40B8B34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90578" y="7177684"/>
            <a:ext cx="3774749" cy="2098585"/>
          </a:xfrm>
          <a:prstGeom prst="rect">
            <a:avLst/>
          </a:prstGeom>
        </p:spPr>
      </p:pic>
      <p:pic>
        <p:nvPicPr>
          <p:cNvPr id="42" name="図 41">
            <a:extLst>
              <a:ext uri="{FF2B5EF4-FFF2-40B4-BE49-F238E27FC236}">
                <a16:creationId xmlns:a16="http://schemas.microsoft.com/office/drawing/2014/main" id="{38704E12-21C0-4DEF-00EF-E64D3FB1332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955468" y="7359807"/>
            <a:ext cx="3399585" cy="1916462"/>
          </a:xfrm>
          <a:prstGeom prst="rect">
            <a:avLst/>
          </a:prstGeom>
        </p:spPr>
      </p:pic>
      <p:sp>
        <p:nvSpPr>
          <p:cNvPr id="43" name="テキスト ボックス 42">
            <a:extLst>
              <a:ext uri="{FF2B5EF4-FFF2-40B4-BE49-F238E27FC236}">
                <a16:creationId xmlns:a16="http://schemas.microsoft.com/office/drawing/2014/main" id="{DECC4939-D4C5-45F1-D560-7BA1EB950FA5}"/>
              </a:ext>
            </a:extLst>
          </p:cNvPr>
          <p:cNvSpPr txBox="1"/>
          <p:nvPr/>
        </p:nvSpPr>
        <p:spPr>
          <a:xfrm>
            <a:off x="13753139" y="1429772"/>
            <a:ext cx="2893100" cy="3521073"/>
          </a:xfrm>
          <a:prstGeom prst="rect">
            <a:avLst/>
          </a:prstGeom>
          <a:noFill/>
        </p:spPr>
        <p:txBody>
          <a:bodyPr vert="eaVert" wrap="square" rtlCol="0">
            <a:spAutoFit/>
          </a:bodyPr>
          <a:lstStyle/>
          <a:p>
            <a:r>
              <a:rPr kumimoji="1" lang="ja-JP" altLang="en-US" sz="1600" dirty="0">
                <a:solidFill>
                  <a:schemeClr val="accent4">
                    <a:lumMod val="50000"/>
                  </a:schemeClr>
                </a:solidFill>
                <a:latin typeface="マキナス 4 Flat" panose="02000600000000000000" pitchFamily="50" charset="-128"/>
                <a:ea typeface="マキナス 4 Flat" panose="02000600000000000000" pitchFamily="50" charset="-128"/>
              </a:rPr>
              <a:t>　主人公はこのゲームの製作者です。ひとまずゲームは完成しましたが、いざ実行してみるとバグだらけ。</a:t>
            </a:r>
            <a:endParaRPr kumimoji="1" lang="en-US" altLang="ja-JP" sz="1600" dirty="0">
              <a:solidFill>
                <a:schemeClr val="accent4">
                  <a:lumMod val="50000"/>
                </a:schemeClr>
              </a:solidFill>
              <a:latin typeface="マキナス 4 Flat" panose="02000600000000000000" pitchFamily="50" charset="-128"/>
              <a:ea typeface="マキナス 4 Flat" panose="02000600000000000000" pitchFamily="50" charset="-128"/>
            </a:endParaRPr>
          </a:p>
          <a:p>
            <a:r>
              <a:rPr kumimoji="1" lang="ja-JP" altLang="en-US" sz="1600" dirty="0">
                <a:solidFill>
                  <a:schemeClr val="accent4">
                    <a:lumMod val="50000"/>
                  </a:schemeClr>
                </a:solidFill>
                <a:latin typeface="マキナス 4 Flat" panose="02000600000000000000" pitchFamily="50" charset="-128"/>
                <a:ea typeface="マキナス 4 Flat" panose="02000600000000000000" pitchFamily="50" charset="-128"/>
              </a:rPr>
              <a:t>　幾何学的な本来のゲームの世界をクリアしていきつつ、この世界に</a:t>
            </a:r>
            <a:br>
              <a:rPr kumimoji="1" lang="en-US" altLang="ja-JP" sz="1600" dirty="0">
                <a:solidFill>
                  <a:schemeClr val="accent4">
                    <a:lumMod val="50000"/>
                  </a:schemeClr>
                </a:solidFill>
                <a:latin typeface="マキナス 4 Flat" panose="02000600000000000000" pitchFamily="50" charset="-128"/>
                <a:ea typeface="マキナス 4 Flat" panose="02000600000000000000" pitchFamily="50" charset="-128"/>
              </a:rPr>
            </a:br>
            <a:r>
              <a:rPr kumimoji="1" lang="ja-JP" altLang="en-US" sz="1600" dirty="0">
                <a:solidFill>
                  <a:schemeClr val="accent4">
                    <a:lumMod val="50000"/>
                  </a:schemeClr>
                </a:solidFill>
                <a:latin typeface="マキナス 4 Flat" panose="02000600000000000000" pitchFamily="50" charset="-128"/>
                <a:ea typeface="マキナス 4 Flat" panose="02000600000000000000" pitchFamily="50" charset="-128"/>
              </a:rPr>
              <a:t>実体化したバグたちを潰して</a:t>
            </a:r>
            <a:br>
              <a:rPr kumimoji="1" lang="en-US" altLang="ja-JP" sz="1600" dirty="0">
                <a:solidFill>
                  <a:schemeClr val="accent4">
                    <a:lumMod val="50000"/>
                  </a:schemeClr>
                </a:solidFill>
                <a:latin typeface="マキナス 4 Flat" panose="02000600000000000000" pitchFamily="50" charset="-128"/>
                <a:ea typeface="マキナス 4 Flat" panose="02000600000000000000" pitchFamily="50" charset="-128"/>
              </a:rPr>
            </a:br>
            <a:r>
              <a:rPr kumimoji="1" lang="ja-JP" altLang="en-US" sz="1600" dirty="0">
                <a:solidFill>
                  <a:schemeClr val="accent4">
                    <a:lumMod val="50000"/>
                  </a:schemeClr>
                </a:solidFill>
                <a:latin typeface="マキナス 4 Flat" panose="02000600000000000000" pitchFamily="50" charset="-128"/>
                <a:ea typeface="マキナス 4 Flat" panose="02000600000000000000" pitchFamily="50" charset="-128"/>
              </a:rPr>
              <a:t>ゲームを完成させましょう！</a:t>
            </a:r>
            <a:endParaRPr kumimoji="1" lang="en-US" altLang="ja-JP" sz="1600" dirty="0">
              <a:solidFill>
                <a:schemeClr val="accent4">
                  <a:lumMod val="50000"/>
                </a:schemeClr>
              </a:solidFill>
              <a:latin typeface="マキナス 4 Flat" panose="02000600000000000000" pitchFamily="50" charset="-128"/>
              <a:ea typeface="マキナス 4 Flat" panose="02000600000000000000" pitchFamily="50" charset="-128"/>
            </a:endParaRPr>
          </a:p>
          <a:p>
            <a:endParaRPr kumimoji="1" lang="en-US" altLang="ja-JP" sz="1600" dirty="0">
              <a:solidFill>
                <a:schemeClr val="accent4">
                  <a:lumMod val="50000"/>
                </a:schemeClr>
              </a:solidFill>
              <a:latin typeface="マキナス 4 Flat" panose="02000600000000000000" pitchFamily="50" charset="-128"/>
              <a:ea typeface="マキナス 4 Flat" panose="02000600000000000000" pitchFamily="50" charset="-128"/>
            </a:endParaRPr>
          </a:p>
          <a:p>
            <a:r>
              <a:rPr kumimoji="1" lang="ja-JP" altLang="en-US" sz="1600" dirty="0">
                <a:solidFill>
                  <a:schemeClr val="accent4">
                    <a:lumMod val="50000"/>
                  </a:schemeClr>
                </a:solidFill>
                <a:latin typeface="マキナス 4 Flat" panose="02000600000000000000" pitchFamily="50" charset="-128"/>
                <a:ea typeface="マキナス 4 Flat" panose="02000600000000000000" pitchFamily="50" charset="-128"/>
              </a:rPr>
              <a:t>　自身を様々な方向に強化できるショップもあるほか、開発者ツールを使って法外な強化も・・・？</a:t>
            </a:r>
          </a:p>
        </p:txBody>
      </p:sp>
    </p:spTree>
    <p:extLst>
      <p:ext uri="{BB962C8B-B14F-4D97-AF65-F5344CB8AC3E}">
        <p14:creationId xmlns:p14="http://schemas.microsoft.com/office/powerpoint/2010/main" val="329160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BAFC6-5244-F4E0-9A50-57179DB30CE7}"/>
            </a:ext>
          </a:extLst>
        </p:cNvPr>
        <p:cNvGrpSpPr/>
        <p:nvPr/>
      </p:nvGrpSpPr>
      <p:grpSpPr>
        <a:xfrm>
          <a:off x="0" y="0"/>
          <a:ext cx="0" cy="0"/>
          <a:chOff x="0" y="0"/>
          <a:chExt cx="0" cy="0"/>
        </a:xfrm>
      </p:grpSpPr>
      <p:pic>
        <p:nvPicPr>
          <p:cNvPr id="6" name="図 5" descr="上を見上げている&#10;&#10;AI によって生成されたコンテンツは間違っている可能性があります。">
            <a:extLst>
              <a:ext uri="{FF2B5EF4-FFF2-40B4-BE49-F238E27FC236}">
                <a16:creationId xmlns:a16="http://schemas.microsoft.com/office/drawing/2014/main" id="{CB5E3AA6-8B97-2402-C38E-E2F3BCC44CE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7068801" cy="9601200"/>
          </a:xfrm>
          <a:prstGeom prst="rect">
            <a:avLst/>
          </a:prstGeom>
        </p:spPr>
      </p:pic>
      <p:sp>
        <p:nvSpPr>
          <p:cNvPr id="2" name="四角形: 角を丸くする 1">
            <a:extLst>
              <a:ext uri="{FF2B5EF4-FFF2-40B4-BE49-F238E27FC236}">
                <a16:creationId xmlns:a16="http://schemas.microsoft.com/office/drawing/2014/main" id="{E5EE231A-52CE-80AF-F57B-E3AA8B188253}"/>
              </a:ext>
            </a:extLst>
          </p:cNvPr>
          <p:cNvSpPr/>
          <p:nvPr/>
        </p:nvSpPr>
        <p:spPr>
          <a:xfrm>
            <a:off x="12832867" y="1198519"/>
            <a:ext cx="3996613" cy="4277905"/>
          </a:xfrm>
          <a:prstGeom prst="roundRect">
            <a:avLst>
              <a:gd name="adj" fmla="val 6479"/>
            </a:avLst>
          </a:prstGeom>
          <a:solidFill>
            <a:schemeClr val="bg1">
              <a:lumMod val="95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F7655345-8D83-45D6-F0A6-094370C9D9DA}"/>
              </a:ext>
            </a:extLst>
          </p:cNvPr>
          <p:cNvSpPr/>
          <p:nvPr/>
        </p:nvSpPr>
        <p:spPr>
          <a:xfrm>
            <a:off x="8714792" y="1203163"/>
            <a:ext cx="3859990" cy="3698374"/>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2026F923-E04E-EE7D-8031-8E5088459800}"/>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984A04B4-1DDF-E8AD-63D0-21BD5AD70118}"/>
              </a:ext>
            </a:extLst>
          </p:cNvPr>
          <p:cNvCxnSpPr>
            <a:cxnSpLocks/>
          </p:cNvCxnSpPr>
          <p:nvPr/>
        </p:nvCxnSpPr>
        <p:spPr>
          <a:xfrm>
            <a:off x="8534400" y="-1600200"/>
            <a:ext cx="0" cy="12801600"/>
          </a:xfrm>
          <a:prstGeom prst="line">
            <a:avLst/>
          </a:prstGeom>
          <a:ln w="317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F8D921B1-5F1E-0455-8E15-D272918684A7}"/>
              </a:ext>
            </a:extLst>
          </p:cNvPr>
          <p:cNvSpPr txBox="1"/>
          <p:nvPr/>
        </p:nvSpPr>
        <p:spPr>
          <a:xfrm>
            <a:off x="648758" y="4362619"/>
            <a:ext cx="7236883" cy="4801314"/>
          </a:xfrm>
          <a:prstGeom prst="rect">
            <a:avLst/>
          </a:prstGeom>
          <a:noFill/>
        </p:spPr>
        <p:txBody>
          <a:bodyPr wrap="square" rtlCol="0">
            <a:spAutoFit/>
          </a:bodyPr>
          <a:lstStyle/>
          <a:p>
            <a:r>
              <a:rPr kumimoji="1" lang="ja-JP" altLang="en-US"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　主人公はゲーム開発者で、幾何学的な世界観のゲームを作っています。開発はだいたい終わり、デバッグ作業を残しています。このゲームは、主人公がデバッグ作業をするためにゲームをプレイするところから始まります。</a:t>
            </a:r>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　このゲームの目的は、主人公がゲーム内の主人公を動かしながら、実際にゲームをプレイしつつデバッグをしていくということが目標のゲームです。</a:t>
            </a:r>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本来のゲームに登場する幾何学的な敵の他に、虫がモチーフの敵が出現します。</a:t>
            </a:r>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ステージを進めるために本来のゲームの機能で自身を強化しながら、バグが実体化して出現した虫モチーフの敵を退治しましょう。</a:t>
            </a:r>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　また、虫たちは厄介な特殊効果を持っているため正攻法ではクリアするのが非常に難しいです。</a:t>
            </a:r>
            <a:endParaRPr kumimoji="1" lang="en-US" altLang="ja-JP"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そのために、開発者ツール（特殊なショップ）を使ってさらに強力な強化をしつつ進んでいきましょう。</a:t>
            </a:r>
          </a:p>
        </p:txBody>
      </p:sp>
      <p:sp>
        <p:nvSpPr>
          <p:cNvPr id="10" name="テキスト ボックス 9">
            <a:extLst>
              <a:ext uri="{FF2B5EF4-FFF2-40B4-BE49-F238E27FC236}">
                <a16:creationId xmlns:a16="http://schemas.microsoft.com/office/drawing/2014/main" id="{3D471F21-10F9-144D-8521-9DD860BFE434}"/>
              </a:ext>
            </a:extLst>
          </p:cNvPr>
          <p:cNvSpPr txBox="1"/>
          <p:nvPr/>
        </p:nvSpPr>
        <p:spPr>
          <a:xfrm>
            <a:off x="9032954" y="3547959"/>
            <a:ext cx="3119887" cy="1200329"/>
          </a:xfrm>
          <a:prstGeom prst="rect">
            <a:avLst/>
          </a:prstGeom>
          <a:noFill/>
        </p:spPr>
        <p:txBody>
          <a:bodyPr wrap="square" rtlCol="0">
            <a:spAutoFit/>
          </a:bodyPr>
          <a:lstStyle/>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オーソドックスな敵です。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シンプルに追ってきて、</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シンプルに攻撃してきます。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大抵大量に沸きます</a:t>
            </a:r>
            <a:r>
              <a:rPr kumimoji="1" lang="ja-JP" altLang="en-US"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a:t>
            </a:r>
          </a:p>
        </p:txBody>
      </p:sp>
      <p:pic>
        <p:nvPicPr>
          <p:cNvPr id="12" name="図 11">
            <a:extLst>
              <a:ext uri="{FF2B5EF4-FFF2-40B4-BE49-F238E27FC236}">
                <a16:creationId xmlns:a16="http://schemas.microsoft.com/office/drawing/2014/main" id="{308AC6F9-2565-C182-FE68-D266AAD83247}"/>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0068258" y="2080380"/>
            <a:ext cx="1153055" cy="1034095"/>
          </a:xfrm>
          <a:prstGeom prst="rect">
            <a:avLst/>
          </a:prstGeom>
        </p:spPr>
      </p:pic>
      <p:pic>
        <p:nvPicPr>
          <p:cNvPr id="16" name="図 15">
            <a:extLst>
              <a:ext uri="{FF2B5EF4-FFF2-40B4-BE49-F238E27FC236}">
                <a16:creationId xmlns:a16="http://schemas.microsoft.com/office/drawing/2014/main" id="{2302777A-121A-CA0E-E5AC-CF20E8EFD23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3953902" y="1745869"/>
            <a:ext cx="1488370" cy="1523744"/>
          </a:xfrm>
          <a:prstGeom prst="rect">
            <a:avLst/>
          </a:prstGeom>
        </p:spPr>
      </p:pic>
      <p:sp>
        <p:nvSpPr>
          <p:cNvPr id="18" name="テキスト ボックス 17">
            <a:extLst>
              <a:ext uri="{FF2B5EF4-FFF2-40B4-BE49-F238E27FC236}">
                <a16:creationId xmlns:a16="http://schemas.microsoft.com/office/drawing/2014/main" id="{57657003-709D-1C3B-78A4-F94A77E01E23}"/>
              </a:ext>
            </a:extLst>
          </p:cNvPr>
          <p:cNvSpPr txBox="1"/>
          <p:nvPr/>
        </p:nvSpPr>
        <p:spPr>
          <a:xfrm>
            <a:off x="7640401" y="1363074"/>
            <a:ext cx="5706533" cy="523220"/>
          </a:xfrm>
          <a:prstGeom prst="rect">
            <a:avLst/>
          </a:prstGeom>
          <a:noFill/>
        </p:spPr>
        <p:txBody>
          <a:bodyPr wrap="square" rtlCol="0">
            <a:spAutoFit/>
          </a:bodyPr>
          <a:lstStyle/>
          <a:p>
            <a:pPr algn="ctr"/>
            <a:r>
              <a:rPr kumimoji="1" lang="ja-JP" altLang="en-US" sz="2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ゲーム本来の敵たち</a:t>
            </a:r>
            <a:endParaRPr kumimoji="1" lang="en-US" altLang="ja-JP" sz="2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sp>
        <p:nvSpPr>
          <p:cNvPr id="20" name="テキスト ボックス 19">
            <a:extLst>
              <a:ext uri="{FF2B5EF4-FFF2-40B4-BE49-F238E27FC236}">
                <a16:creationId xmlns:a16="http://schemas.microsoft.com/office/drawing/2014/main" id="{F1F40283-DCE9-531D-D296-6FA31FF550AB}"/>
              </a:ext>
            </a:extLst>
          </p:cNvPr>
          <p:cNvSpPr txBox="1"/>
          <p:nvPr/>
        </p:nvSpPr>
        <p:spPr>
          <a:xfrm>
            <a:off x="11907600" y="1363073"/>
            <a:ext cx="5706533" cy="523220"/>
          </a:xfrm>
          <a:prstGeom prst="rect">
            <a:avLst/>
          </a:prstGeom>
          <a:noFill/>
        </p:spPr>
        <p:txBody>
          <a:bodyPr wrap="square" rtlCol="0">
            <a:spAutoFit/>
          </a:bodyPr>
          <a:lstStyle/>
          <a:p>
            <a:pPr algn="ctr"/>
            <a:r>
              <a:rPr kumimoji="1" lang="ja-JP" altLang="en-US" sz="2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バグ由来の敵たち</a:t>
            </a:r>
            <a:endParaRPr kumimoji="1" lang="en-US" altLang="ja-JP" sz="2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sp>
        <p:nvSpPr>
          <p:cNvPr id="3" name="テキスト ボックス 2">
            <a:extLst>
              <a:ext uri="{FF2B5EF4-FFF2-40B4-BE49-F238E27FC236}">
                <a16:creationId xmlns:a16="http://schemas.microsoft.com/office/drawing/2014/main" id="{CA187BF2-4241-77CD-D484-F1CE7CA66522}"/>
              </a:ext>
            </a:extLst>
          </p:cNvPr>
          <p:cNvSpPr txBox="1"/>
          <p:nvPr/>
        </p:nvSpPr>
        <p:spPr>
          <a:xfrm>
            <a:off x="9531432" y="3114649"/>
            <a:ext cx="2241865" cy="451919"/>
          </a:xfrm>
          <a:prstGeom prst="rect">
            <a:avLst/>
          </a:prstGeom>
          <a:noFill/>
        </p:spPr>
        <p:txBody>
          <a:bodyPr wrap="square" rtlCol="0">
            <a:spAutoFit/>
          </a:bodyPr>
          <a:lstStyle/>
          <a:p>
            <a:pPr algn="ctr">
              <a:lnSpc>
                <a:spcPts val="3000"/>
              </a:lnSpc>
            </a:pPr>
            <a:r>
              <a:rPr kumimoji="1" lang="en-US" altLang="ja-JP" sz="2000" dirty="0">
                <a:solidFill>
                  <a:schemeClr val="tx1">
                    <a:lumMod val="65000"/>
                    <a:lumOff val="35000"/>
                  </a:schemeClr>
                </a:solidFill>
                <a:latin typeface="07やさしさゴシック" panose="02000600000000000000" pitchFamily="2" charset="-128"/>
                <a:ea typeface="07やさしさゴシック" panose="02000600000000000000" pitchFamily="2" charset="-128"/>
              </a:rPr>
              <a:t>cube</a:t>
            </a:r>
          </a:p>
        </p:txBody>
      </p:sp>
      <p:sp>
        <p:nvSpPr>
          <p:cNvPr id="5" name="テキスト ボックス 4">
            <a:extLst>
              <a:ext uri="{FF2B5EF4-FFF2-40B4-BE49-F238E27FC236}">
                <a16:creationId xmlns:a16="http://schemas.microsoft.com/office/drawing/2014/main" id="{6F04530D-8F59-DAB1-37B7-DC09D396E06F}"/>
              </a:ext>
            </a:extLst>
          </p:cNvPr>
          <p:cNvSpPr txBox="1"/>
          <p:nvPr/>
        </p:nvSpPr>
        <p:spPr>
          <a:xfrm>
            <a:off x="13577154" y="3063606"/>
            <a:ext cx="2241865" cy="451919"/>
          </a:xfrm>
          <a:prstGeom prst="rect">
            <a:avLst/>
          </a:prstGeom>
          <a:noFill/>
        </p:spPr>
        <p:txBody>
          <a:bodyPr wrap="square" rtlCol="0">
            <a:spAutoFit/>
          </a:bodyPr>
          <a:lstStyle/>
          <a:p>
            <a:pPr algn="ctr">
              <a:lnSpc>
                <a:spcPts val="3000"/>
              </a:lnSpc>
            </a:pPr>
            <a:r>
              <a:rPr lang="en-US" altLang="ja-JP" dirty="0">
                <a:latin typeface="07やさしさゴシック" panose="02000600000000000000" pitchFamily="2" charset="-128"/>
                <a:ea typeface="07やさしさゴシック" panose="02000600000000000000" pitchFamily="2" charset="-128"/>
              </a:rPr>
              <a:t>moth</a:t>
            </a:r>
          </a:p>
        </p:txBody>
      </p:sp>
      <p:cxnSp>
        <p:nvCxnSpPr>
          <p:cNvPr id="7" name="直線コネクタ 6">
            <a:extLst>
              <a:ext uri="{FF2B5EF4-FFF2-40B4-BE49-F238E27FC236}">
                <a16:creationId xmlns:a16="http://schemas.microsoft.com/office/drawing/2014/main" id="{1AB490D0-E690-5EF1-50A6-AA00FC06EEDF}"/>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sp>
        <p:nvSpPr>
          <p:cNvPr id="8" name="テキスト ボックス 7">
            <a:extLst>
              <a:ext uri="{FF2B5EF4-FFF2-40B4-BE49-F238E27FC236}">
                <a16:creationId xmlns:a16="http://schemas.microsoft.com/office/drawing/2014/main" id="{F038970F-7CFB-833D-D50D-0B9C7CD70C24}"/>
              </a:ext>
            </a:extLst>
          </p:cNvPr>
          <p:cNvSpPr txBox="1"/>
          <p:nvPr/>
        </p:nvSpPr>
        <p:spPr>
          <a:xfrm>
            <a:off x="9073052" y="247346"/>
            <a:ext cx="6079862"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設定</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sp>
        <p:nvSpPr>
          <p:cNvPr id="11" name="テキスト ボックス 10">
            <a:extLst>
              <a:ext uri="{FF2B5EF4-FFF2-40B4-BE49-F238E27FC236}">
                <a16:creationId xmlns:a16="http://schemas.microsoft.com/office/drawing/2014/main" id="{23F94AB7-9F6C-BEB7-9808-499A81013FB0}"/>
              </a:ext>
            </a:extLst>
          </p:cNvPr>
          <p:cNvSpPr txBox="1"/>
          <p:nvPr/>
        </p:nvSpPr>
        <p:spPr>
          <a:xfrm>
            <a:off x="12972309" y="3407773"/>
            <a:ext cx="3788860" cy="2031325"/>
          </a:xfrm>
          <a:prstGeom prst="rect">
            <a:avLst/>
          </a:prstGeom>
          <a:noFill/>
        </p:spPr>
        <p:txBody>
          <a:bodyPr wrap="square" rtlCol="0">
            <a:spAutoFit/>
          </a:bodyPr>
          <a:lstStyle/>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例外処理の化身です。</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moth</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は「</a:t>
            </a:r>
            <a:r>
              <a:rPr lang="en-US" altLang="ja-JP" b="1" dirty="0" err="1">
                <a:latin typeface="03スマートフォントUI" panose="02000600000000000000" pitchFamily="2" charset="-128"/>
                <a:ea typeface="03スマートフォントUI" panose="02000600000000000000" pitchFamily="2" charset="-128"/>
              </a:rPr>
              <a:t>NullReferenceException</a:t>
            </a:r>
            <a:r>
              <a:rPr lang="ja-JP" altLang="en-US" dirty="0">
                <a:latin typeface="03スマートフォントUI" panose="02000600000000000000" pitchFamily="2" charset="-128"/>
                <a:ea typeface="03スマートフォントUI" panose="02000600000000000000" pitchFamily="2" charset="-128"/>
              </a:rPr>
              <a:t>」を</a:t>
            </a:r>
            <a:r>
              <a:rPr lang="ja-JP" altLang="en-US" u="sng" dirty="0">
                <a:latin typeface="03スマートフォントUI" panose="02000600000000000000" pitchFamily="2" charset="-128"/>
                <a:ea typeface="03スマートフォントUI" panose="02000600000000000000" pitchFamily="2" charset="-128"/>
              </a:rPr>
              <a:t>　  </a:t>
            </a:r>
            <a:endParaRPr lang="en-US" altLang="ja-JP" u="sng" dirty="0">
              <a:latin typeface="03スマートフォントUI" panose="02000600000000000000" pitchFamily="2" charset="-128"/>
              <a:ea typeface="03スマートフォントUI" panose="02000600000000000000" pitchFamily="2" charset="-128"/>
            </a:endParaRPr>
          </a:p>
          <a:p>
            <a:r>
              <a:rPr lang="ja-JP" altLang="en-US" dirty="0">
                <a:latin typeface="03スマートフォントUI" panose="02000600000000000000" pitchFamily="2" charset="-128"/>
                <a:ea typeface="03スマートフォントUI" panose="02000600000000000000" pitchFamily="2" charset="-128"/>
              </a:rPr>
              <a:t>担当しており、近づいてる間色々なステータスを無効にしてきます。</a:t>
            </a:r>
            <a:endParaRPr lang="en-US" altLang="ja-JP" dirty="0">
              <a:latin typeface="03スマートフォントUI" panose="02000600000000000000" pitchFamily="2" charset="-128"/>
              <a:ea typeface="03スマートフォントUI" panose="02000600000000000000" pitchFamily="2" charset="-128"/>
            </a:endParaRPr>
          </a:p>
          <a:p>
            <a:r>
              <a:rPr lang="ja-JP" altLang="en-US" dirty="0">
                <a:latin typeface="03スマートフォントUI" panose="02000600000000000000" pitchFamily="2" charset="-128"/>
                <a:ea typeface="03スマートフォントUI" panose="02000600000000000000" pitchFamily="2" charset="-128"/>
              </a:rPr>
              <a:t>　現時点では攻撃力を０にしてきますが、自身の</a:t>
            </a:r>
            <a:r>
              <a:rPr lang="en-US" altLang="ja-JP" dirty="0">
                <a:latin typeface="03スマートフォントUI" panose="02000600000000000000" pitchFamily="2" charset="-128"/>
                <a:ea typeface="03スマートフォントUI" panose="02000600000000000000" pitchFamily="2" charset="-128"/>
              </a:rPr>
              <a:t>HP</a:t>
            </a:r>
            <a:r>
              <a:rPr lang="ja-JP" altLang="en-US" dirty="0">
                <a:latin typeface="03スマートフォントUI" panose="02000600000000000000" pitchFamily="2" charset="-128"/>
                <a:ea typeface="03スマートフォントUI" panose="02000600000000000000" pitchFamily="2" charset="-128"/>
              </a:rPr>
              <a:t>も無効になっているので１撃で確殺できます。</a:t>
            </a:r>
            <a:endParaRPr lang="en-US" altLang="ja-JP" dirty="0">
              <a:latin typeface="03スマートフォントUI" panose="02000600000000000000" pitchFamily="2" charset="-128"/>
              <a:ea typeface="03スマートフォントUI" panose="02000600000000000000" pitchFamily="2" charset="-128"/>
            </a:endParaRPr>
          </a:p>
        </p:txBody>
      </p:sp>
      <p:pic>
        <p:nvPicPr>
          <p:cNvPr id="15" name="図 14">
            <a:extLst>
              <a:ext uri="{FF2B5EF4-FFF2-40B4-BE49-F238E27FC236}">
                <a16:creationId xmlns:a16="http://schemas.microsoft.com/office/drawing/2014/main" id="{DC6519FB-5E97-47FF-E718-F80449DBAF5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155946" y="594892"/>
            <a:ext cx="6062609" cy="3402847"/>
          </a:xfrm>
          <a:prstGeom prst="rect">
            <a:avLst/>
          </a:prstGeom>
        </p:spPr>
      </p:pic>
      <p:sp>
        <p:nvSpPr>
          <p:cNvPr id="26" name="四角形: 角を丸くする 25">
            <a:extLst>
              <a:ext uri="{FF2B5EF4-FFF2-40B4-BE49-F238E27FC236}">
                <a16:creationId xmlns:a16="http://schemas.microsoft.com/office/drawing/2014/main" id="{31246A42-232C-35A2-9623-5C340F49633A}"/>
              </a:ext>
            </a:extLst>
          </p:cNvPr>
          <p:cNvSpPr/>
          <p:nvPr/>
        </p:nvSpPr>
        <p:spPr>
          <a:xfrm>
            <a:off x="12901179" y="5848074"/>
            <a:ext cx="3859990" cy="3451482"/>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8B2EEB40-76B4-0B06-B66B-06A514C5D3E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453678" y="5931832"/>
            <a:ext cx="2956245" cy="1662888"/>
          </a:xfrm>
          <a:prstGeom prst="rect">
            <a:avLst/>
          </a:prstGeom>
        </p:spPr>
      </p:pic>
      <p:sp>
        <p:nvSpPr>
          <p:cNvPr id="21" name="テキスト ボックス 20">
            <a:extLst>
              <a:ext uri="{FF2B5EF4-FFF2-40B4-BE49-F238E27FC236}">
                <a16:creationId xmlns:a16="http://schemas.microsoft.com/office/drawing/2014/main" id="{1F80C3A8-27FF-21F2-B17A-91C135E8A91A}"/>
              </a:ext>
            </a:extLst>
          </p:cNvPr>
          <p:cNvSpPr txBox="1"/>
          <p:nvPr/>
        </p:nvSpPr>
        <p:spPr>
          <a:xfrm>
            <a:off x="11045253" y="5968250"/>
            <a:ext cx="5706533" cy="523220"/>
          </a:xfrm>
          <a:prstGeom prst="rect">
            <a:avLst/>
          </a:prstGeom>
          <a:noFill/>
        </p:spPr>
        <p:txBody>
          <a:bodyPr wrap="square" rtlCol="0">
            <a:spAutoFit/>
          </a:bodyPr>
          <a:lstStyle/>
          <a:p>
            <a:pPr algn="ctr"/>
            <a:r>
              <a:rPr kumimoji="1" lang="ja-JP" altLang="en-US" sz="2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武器</a:t>
            </a:r>
            <a:endParaRPr kumimoji="1" lang="en-US" altLang="ja-JP" sz="2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sp>
        <p:nvSpPr>
          <p:cNvPr id="23" name="テキスト ボックス 22">
            <a:extLst>
              <a:ext uri="{FF2B5EF4-FFF2-40B4-BE49-F238E27FC236}">
                <a16:creationId xmlns:a16="http://schemas.microsoft.com/office/drawing/2014/main" id="{B456A2B2-26DC-52F1-037D-6FB9E46756B3}"/>
              </a:ext>
            </a:extLst>
          </p:cNvPr>
          <p:cNvSpPr txBox="1"/>
          <p:nvPr/>
        </p:nvSpPr>
        <p:spPr>
          <a:xfrm>
            <a:off x="13056809" y="7594720"/>
            <a:ext cx="3749982" cy="1477328"/>
          </a:xfrm>
          <a:prstGeom prst="rect">
            <a:avLst/>
          </a:prstGeom>
          <a:noFill/>
        </p:spPr>
        <p:txBody>
          <a:bodyPr wrap="square" rtlCol="0">
            <a:spAutoFit/>
          </a:bodyPr>
          <a:lstStyle/>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主人公が手にしているのは、</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ハエたたきです。これでバグを</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クラッシュしていきます。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いずれ他の武器も持てるように</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なる予定です。</a:t>
            </a:r>
          </a:p>
        </p:txBody>
      </p:sp>
      <p:sp>
        <p:nvSpPr>
          <p:cNvPr id="32" name="四角形: 角を丸くする 31">
            <a:extLst>
              <a:ext uri="{FF2B5EF4-FFF2-40B4-BE49-F238E27FC236}">
                <a16:creationId xmlns:a16="http://schemas.microsoft.com/office/drawing/2014/main" id="{61AF9492-A0D3-9C47-BEBE-88A80207DC09}"/>
              </a:ext>
            </a:extLst>
          </p:cNvPr>
          <p:cNvSpPr/>
          <p:nvPr/>
        </p:nvSpPr>
        <p:spPr>
          <a:xfrm>
            <a:off x="8689290" y="5224949"/>
            <a:ext cx="3904258" cy="4199516"/>
          </a:xfrm>
          <a:prstGeom prst="roundRect">
            <a:avLst>
              <a:gd name="adj" fmla="val 6479"/>
            </a:avLst>
          </a:prstGeom>
          <a:solidFill>
            <a:schemeClr val="bg1">
              <a:lumMod val="95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F1DCB39C-E655-481F-8CE6-695BA95931C2}"/>
              </a:ext>
            </a:extLst>
          </p:cNvPr>
          <p:cNvSpPr txBox="1"/>
          <p:nvPr/>
        </p:nvSpPr>
        <p:spPr>
          <a:xfrm>
            <a:off x="8591715" y="5324854"/>
            <a:ext cx="2235432" cy="523220"/>
          </a:xfrm>
          <a:prstGeom prst="rect">
            <a:avLst/>
          </a:prstGeom>
          <a:noFill/>
        </p:spPr>
        <p:txBody>
          <a:bodyPr wrap="square" rtlCol="0">
            <a:spAutoFit/>
          </a:bodyPr>
          <a:lstStyle/>
          <a:p>
            <a:pPr algn="ctr"/>
            <a:r>
              <a:rPr kumimoji="1" lang="ja-JP" altLang="en-US" sz="2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ショップ</a:t>
            </a:r>
            <a:endParaRPr kumimoji="1" lang="en-US" altLang="ja-JP" sz="2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pic>
        <p:nvPicPr>
          <p:cNvPr id="31" name="図 30">
            <a:extLst>
              <a:ext uri="{FF2B5EF4-FFF2-40B4-BE49-F238E27FC236}">
                <a16:creationId xmlns:a16="http://schemas.microsoft.com/office/drawing/2014/main" id="{91066AAA-1259-0A1F-99B9-45F0F458572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42621" y="5350917"/>
            <a:ext cx="1738971" cy="994313"/>
          </a:xfrm>
          <a:prstGeom prst="rect">
            <a:avLst/>
          </a:prstGeom>
        </p:spPr>
      </p:pic>
      <p:sp>
        <p:nvSpPr>
          <p:cNvPr id="33" name="テキスト ボックス 32">
            <a:extLst>
              <a:ext uri="{FF2B5EF4-FFF2-40B4-BE49-F238E27FC236}">
                <a16:creationId xmlns:a16="http://schemas.microsoft.com/office/drawing/2014/main" id="{C706F36D-0520-A9F5-4F2B-869E62D5388E}"/>
              </a:ext>
            </a:extLst>
          </p:cNvPr>
          <p:cNvSpPr txBox="1"/>
          <p:nvPr/>
        </p:nvSpPr>
        <p:spPr>
          <a:xfrm>
            <a:off x="8810361" y="5910141"/>
            <a:ext cx="3712833" cy="1538883"/>
          </a:xfrm>
          <a:prstGeom prst="rect">
            <a:avLst/>
          </a:prstGeom>
          <a:noFill/>
        </p:spPr>
        <p:txBody>
          <a:bodyPr wrap="square" rtlCol="0">
            <a:spAutoFit/>
          </a:bodyPr>
          <a:lstStyle/>
          <a:p>
            <a:r>
              <a:rPr kumimoji="1" lang="ja-JP" altLang="en-US"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通常のショップ</a:t>
            </a:r>
            <a:endParaRPr kumimoji="1" lang="en-US" altLang="ja-JP"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sz="105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sz="16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ステージクリアで獲得できるコインを使って、体力や移動スピード火力や獲得コイン量を強化できます。強化上限があります。</a:t>
            </a:r>
          </a:p>
        </p:txBody>
      </p:sp>
      <p:sp>
        <p:nvSpPr>
          <p:cNvPr id="34" name="テキスト ボックス 33">
            <a:extLst>
              <a:ext uri="{FF2B5EF4-FFF2-40B4-BE49-F238E27FC236}">
                <a16:creationId xmlns:a16="http://schemas.microsoft.com/office/drawing/2014/main" id="{2D7D222A-DE23-50AB-223F-1E88EB427D5E}"/>
              </a:ext>
            </a:extLst>
          </p:cNvPr>
          <p:cNvSpPr txBox="1"/>
          <p:nvPr/>
        </p:nvSpPr>
        <p:spPr>
          <a:xfrm>
            <a:off x="8810362" y="7632894"/>
            <a:ext cx="3712833" cy="1661993"/>
          </a:xfrm>
          <a:prstGeom prst="rect">
            <a:avLst/>
          </a:prstGeom>
          <a:noFill/>
        </p:spPr>
        <p:txBody>
          <a:bodyPr wrap="square" rtlCol="0">
            <a:spAutoFit/>
          </a:bodyPr>
          <a:lstStyle/>
          <a:p>
            <a:r>
              <a:rPr kumimoji="1" lang="ja-JP" altLang="en-US"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開発者ショップ</a:t>
            </a:r>
            <a:endParaRPr kumimoji="1" lang="en-US" altLang="ja-JP"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sz="1050"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バグを倒すと</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貰えるトークンを使って実質的に強化上限を突破したり、強い強化ができたりします。</a:t>
            </a:r>
          </a:p>
        </p:txBody>
      </p:sp>
      <p:pic>
        <p:nvPicPr>
          <p:cNvPr id="36" name="図 35">
            <a:extLst>
              <a:ext uri="{FF2B5EF4-FFF2-40B4-BE49-F238E27FC236}">
                <a16:creationId xmlns:a16="http://schemas.microsoft.com/office/drawing/2014/main" id="{34367A96-68E7-CC03-3E18-2CD575D1DBA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06883" y="7309153"/>
            <a:ext cx="1776356" cy="994313"/>
          </a:xfrm>
          <a:prstGeom prst="rect">
            <a:avLst/>
          </a:prstGeom>
        </p:spPr>
      </p:pic>
    </p:spTree>
    <p:extLst>
      <p:ext uri="{BB962C8B-B14F-4D97-AF65-F5344CB8AC3E}">
        <p14:creationId xmlns:p14="http://schemas.microsoft.com/office/powerpoint/2010/main" val="1936425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F766C-0350-A1D4-A3AB-005297DB0E3F}"/>
            </a:ext>
          </a:extLst>
        </p:cNvPr>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6497C89-F176-535C-3393-2720AF1D708A}"/>
              </a:ext>
            </a:extLst>
          </p:cNvPr>
          <p:cNvCxnSpPr>
            <a:cxnSpLocks/>
          </p:cNvCxnSpPr>
          <p:nvPr/>
        </p:nvCxnSpPr>
        <p:spPr>
          <a:xfrm>
            <a:off x="8534400" y="-1600200"/>
            <a:ext cx="0" cy="12801600"/>
          </a:xfrm>
          <a:prstGeom prst="line">
            <a:avLst/>
          </a:prstGeom>
          <a:ln w="3175">
            <a:solidFill>
              <a:srgbClr val="FEF2F0"/>
            </a:solidFill>
          </a:ln>
        </p:spPr>
        <p:style>
          <a:lnRef idx="2">
            <a:schemeClr val="accent1"/>
          </a:lnRef>
          <a:fillRef idx="0">
            <a:schemeClr val="accent1"/>
          </a:fillRef>
          <a:effectRef idx="1">
            <a:schemeClr val="accent1"/>
          </a:effectRef>
          <a:fontRef idx="minor">
            <a:schemeClr val="tx1"/>
          </a:fontRef>
        </p:style>
      </p:cxnSp>
      <p:pic>
        <p:nvPicPr>
          <p:cNvPr id="6" name="図 5" descr="上を見上げている&#10;&#10;AI によって生成されたコンテンツは間違っている可能性があります。">
            <a:extLst>
              <a:ext uri="{FF2B5EF4-FFF2-40B4-BE49-F238E27FC236}">
                <a16:creationId xmlns:a16="http://schemas.microsoft.com/office/drawing/2014/main" id="{AF821B31-80AE-DFE8-7FBA-E94CE6CCC94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 y="0"/>
            <a:ext cx="17068801" cy="9601200"/>
          </a:xfrm>
          <a:prstGeom prst="rect">
            <a:avLst/>
          </a:prstGeom>
        </p:spPr>
      </p:pic>
      <p:sp>
        <p:nvSpPr>
          <p:cNvPr id="2" name="四角形: 角を丸くする 1">
            <a:extLst>
              <a:ext uri="{FF2B5EF4-FFF2-40B4-BE49-F238E27FC236}">
                <a16:creationId xmlns:a16="http://schemas.microsoft.com/office/drawing/2014/main" id="{224D2DE0-F383-4BD0-9C95-30B3DFD1D4B2}"/>
              </a:ext>
            </a:extLst>
          </p:cNvPr>
          <p:cNvSpPr/>
          <p:nvPr/>
        </p:nvSpPr>
        <p:spPr>
          <a:xfrm>
            <a:off x="267859" y="174473"/>
            <a:ext cx="16533080" cy="9252254"/>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0001-5047">
            <a:hlinkClick r:id="" action="ppaction://media"/>
            <a:extLst>
              <a:ext uri="{FF2B5EF4-FFF2-40B4-BE49-F238E27FC236}">
                <a16:creationId xmlns:a16="http://schemas.microsoft.com/office/drawing/2014/main" id="{7675DFE1-5242-FA8A-1DC1-6D0F6C10AC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1950" y="1195908"/>
            <a:ext cx="13804900" cy="7765257"/>
          </a:xfrm>
          <a:prstGeom prst="rect">
            <a:avLst/>
          </a:prstGeom>
        </p:spPr>
      </p:pic>
      <p:sp>
        <p:nvSpPr>
          <p:cNvPr id="14" name="テキスト ボックス 13">
            <a:extLst>
              <a:ext uri="{FF2B5EF4-FFF2-40B4-BE49-F238E27FC236}">
                <a16:creationId xmlns:a16="http://schemas.microsoft.com/office/drawing/2014/main" id="{372D235D-48AC-31B3-2DA9-88BCE09FB758}"/>
              </a:ext>
            </a:extLst>
          </p:cNvPr>
          <p:cNvSpPr txBox="1"/>
          <p:nvPr/>
        </p:nvSpPr>
        <p:spPr>
          <a:xfrm>
            <a:off x="604969" y="364911"/>
            <a:ext cx="6079862"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ゲーム映像</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sp>
        <p:nvSpPr>
          <p:cNvPr id="3" name="テキスト ボックス 2">
            <a:extLst>
              <a:ext uri="{FF2B5EF4-FFF2-40B4-BE49-F238E27FC236}">
                <a16:creationId xmlns:a16="http://schemas.microsoft.com/office/drawing/2014/main" id="{55F19388-CBE0-B65F-6335-BBB39C43FC04}"/>
              </a:ext>
            </a:extLst>
          </p:cNvPr>
          <p:cNvSpPr txBox="1"/>
          <p:nvPr/>
        </p:nvSpPr>
        <p:spPr>
          <a:xfrm>
            <a:off x="8972638" y="8961165"/>
            <a:ext cx="5515074" cy="369332"/>
          </a:xfrm>
          <a:prstGeom prst="rect">
            <a:avLst/>
          </a:prstGeom>
          <a:noFill/>
        </p:spPr>
        <p:txBody>
          <a:bodyPr wrap="square" rtlCol="0">
            <a:spAutoFit/>
          </a:bodyPr>
          <a:lstStyle/>
          <a:p>
            <a:pPr algn="r"/>
            <a:r>
              <a:rPr kumimoji="1" lang="ja-JP" altLang="en-US" dirty="0">
                <a:solidFill>
                  <a:srgbClr val="FF0000"/>
                </a:solidFill>
                <a:latin typeface="03スマートフォントUI" panose="02000600000000000000" pitchFamily="2" charset="-128"/>
                <a:ea typeface="03スマートフォントUI" panose="02000600000000000000" pitchFamily="2" charset="-128"/>
              </a:rPr>
              <a:t>▲動画です </a:t>
            </a:r>
            <a:r>
              <a:rPr kumimoji="1" lang="en-US" altLang="ja-JP" dirty="0">
                <a:solidFill>
                  <a:srgbClr val="FF0000"/>
                </a:solidFill>
                <a:latin typeface="03スマートフォントUI" panose="02000600000000000000" pitchFamily="2" charset="-128"/>
                <a:ea typeface="03スマートフォントUI" panose="02000600000000000000" pitchFamily="2" charset="-128"/>
              </a:rPr>
              <a:t>(02:48) </a:t>
            </a:r>
            <a:r>
              <a:rPr kumimoji="1" lang="ja-JP" altLang="en-US" dirty="0">
                <a:solidFill>
                  <a:srgbClr val="FF0000"/>
                </a:solidFill>
                <a:latin typeface="03スマートフォントUI" panose="02000600000000000000" pitchFamily="2" charset="-128"/>
                <a:ea typeface="03スマートフォントUI" panose="02000600000000000000" pitchFamily="2" charset="-128"/>
              </a:rPr>
              <a:t>音はありません</a:t>
            </a:r>
          </a:p>
        </p:txBody>
      </p:sp>
    </p:spTree>
    <p:extLst>
      <p:ext uri="{BB962C8B-B14F-4D97-AF65-F5344CB8AC3E}">
        <p14:creationId xmlns:p14="http://schemas.microsoft.com/office/powerpoint/2010/main" val="94557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5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F2AA0-5413-BD92-7EFF-D363BEEB14FA}"/>
            </a:ext>
          </a:extLst>
        </p:cNvPr>
        <p:cNvGrpSpPr/>
        <p:nvPr/>
      </p:nvGrpSpPr>
      <p:grpSpPr>
        <a:xfrm>
          <a:off x="0" y="0"/>
          <a:ext cx="0" cy="0"/>
          <a:chOff x="0" y="0"/>
          <a:chExt cx="0" cy="0"/>
        </a:xfrm>
      </p:grpSpPr>
      <p:pic>
        <p:nvPicPr>
          <p:cNvPr id="6" name="図 5" descr="上を見上げている&#10;&#10;AI によって生成されたコンテンツは間違っている可能性があります。">
            <a:extLst>
              <a:ext uri="{FF2B5EF4-FFF2-40B4-BE49-F238E27FC236}">
                <a16:creationId xmlns:a16="http://schemas.microsoft.com/office/drawing/2014/main" id="{6090BDB5-80F6-042C-8D54-EDBC730895E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7068801" cy="9601200"/>
          </a:xfrm>
          <a:prstGeom prst="rect">
            <a:avLst/>
          </a:prstGeom>
        </p:spPr>
      </p:pic>
      <p:sp>
        <p:nvSpPr>
          <p:cNvPr id="23" name="四角形: 角を丸くする 22">
            <a:extLst>
              <a:ext uri="{FF2B5EF4-FFF2-40B4-BE49-F238E27FC236}">
                <a16:creationId xmlns:a16="http://schemas.microsoft.com/office/drawing/2014/main" id="{199BFCA2-0310-F1D7-874C-9CF443A09C4A}"/>
              </a:ext>
            </a:extLst>
          </p:cNvPr>
          <p:cNvSpPr/>
          <p:nvPr/>
        </p:nvSpPr>
        <p:spPr>
          <a:xfrm>
            <a:off x="8782144" y="1227731"/>
            <a:ext cx="8038913" cy="4258667"/>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76998F0E-41FF-7E96-94C5-E4C10D721A82}"/>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1691FF61-94FF-EC26-B7A9-B87B2F369C20}"/>
              </a:ext>
            </a:extLst>
          </p:cNvPr>
          <p:cNvCxnSpPr>
            <a:cxnSpLocks/>
          </p:cNvCxnSpPr>
          <p:nvPr/>
        </p:nvCxnSpPr>
        <p:spPr>
          <a:xfrm>
            <a:off x="8534400" y="-1600200"/>
            <a:ext cx="0" cy="12801600"/>
          </a:xfrm>
          <a:prstGeom prst="line">
            <a:avLst/>
          </a:prstGeom>
          <a:ln w="317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53633588-7BDE-CE18-4184-BF65B3A0C676}"/>
              </a:ext>
            </a:extLst>
          </p:cNvPr>
          <p:cNvSpPr txBox="1"/>
          <p:nvPr/>
        </p:nvSpPr>
        <p:spPr>
          <a:xfrm>
            <a:off x="644742" y="4249019"/>
            <a:ext cx="7236883" cy="2215991"/>
          </a:xfrm>
          <a:prstGeom prst="rect">
            <a:avLst/>
          </a:prstGeom>
          <a:noFill/>
        </p:spPr>
        <p:txBody>
          <a:bodyPr wrap="square" rtlCol="0">
            <a:spAutoFit/>
          </a:bodyPr>
          <a:lstStyle/>
          <a:p>
            <a:r>
              <a:rPr kumimoji="1" lang="ja-JP" altLang="en-US" dirty="0">
                <a:solidFill>
                  <a:schemeClr val="bg1">
                    <a:lumMod val="50000"/>
                  </a:schemeClr>
                </a:solidFill>
                <a:latin typeface="07やさしさゴシック" panose="02000600000000000000" pitchFamily="2" charset="-128"/>
                <a:ea typeface="07やさしさゴシック" panose="02000600000000000000" pitchFamily="2" charset="-128"/>
              </a:rPr>
              <a:t>ここからは制作側のことを話していきます。</a:t>
            </a:r>
            <a:endPar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endParaRPr>
          </a:p>
          <a:p>
            <a:endParaRPr kumimoji="1" lang="en-US" altLang="ja-JP" sz="1100" dirty="0">
              <a:solidFill>
                <a:schemeClr val="bg1">
                  <a:lumMod val="50000"/>
                </a:schemeClr>
              </a:solidFill>
              <a:latin typeface="07やさしさゴシック" panose="02000600000000000000" pitchFamily="2" charset="-128"/>
              <a:ea typeface="07やさしさゴシック" panose="02000600000000000000" pitchFamily="2" charset="-128"/>
            </a:endParaRPr>
          </a:p>
          <a:p>
            <a:r>
              <a:rPr kumimoji="1" lang="ja-JP" altLang="en-US" dirty="0">
                <a:solidFill>
                  <a:schemeClr val="bg1">
                    <a:lumMod val="50000"/>
                  </a:schemeClr>
                </a:solidFill>
                <a:latin typeface="07やさしさゴシック" panose="02000600000000000000" pitchFamily="2" charset="-128"/>
                <a:ea typeface="07やさしさゴシック" panose="02000600000000000000" pitchFamily="2" charset="-128"/>
              </a:rPr>
              <a:t>　まずモデリングに関してです。主人公はできる範囲でこだわり、一方で敵とステージやオブジェクトはある程度の完成度に留めています。</a:t>
            </a:r>
            <a:endPar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endParaRPr>
          </a:p>
          <a:p>
            <a:r>
              <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rPr>
              <a:t>Unity</a:t>
            </a:r>
            <a:r>
              <a:rPr kumimoji="1" lang="ja-JP" altLang="en-US" dirty="0">
                <a:solidFill>
                  <a:schemeClr val="bg1">
                    <a:lumMod val="50000"/>
                  </a:schemeClr>
                </a:solidFill>
                <a:latin typeface="07やさしさゴシック" panose="02000600000000000000" pitchFamily="2" charset="-128"/>
                <a:ea typeface="07やさしさゴシック" panose="02000600000000000000" pitchFamily="2" charset="-128"/>
              </a:rPr>
              <a:t>のテクスチャに関する知識が足りていないというのもありノーマルマップなどは使用していませんが、これらを使った場合</a:t>
            </a:r>
            <a:endPar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endParaRPr>
          </a:p>
          <a:p>
            <a:r>
              <a:rPr kumimoji="1" lang="ja-JP" altLang="en-US" dirty="0">
                <a:solidFill>
                  <a:schemeClr val="bg1">
                    <a:lumMod val="50000"/>
                  </a:schemeClr>
                </a:solidFill>
                <a:latin typeface="07やさしさゴシック" panose="02000600000000000000" pitchFamily="2" charset="-128"/>
                <a:ea typeface="07やさしさゴシック" panose="02000600000000000000" pitchFamily="2" charset="-128"/>
              </a:rPr>
              <a:t>もう少しポリゴン数を少なくできると思います。</a:t>
            </a:r>
            <a:endPar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endParaRPr>
          </a:p>
        </p:txBody>
      </p:sp>
      <p:sp>
        <p:nvSpPr>
          <p:cNvPr id="10" name="テキスト ボックス 9">
            <a:extLst>
              <a:ext uri="{FF2B5EF4-FFF2-40B4-BE49-F238E27FC236}">
                <a16:creationId xmlns:a16="http://schemas.microsoft.com/office/drawing/2014/main" id="{4F8CD7FC-836E-7480-88FB-5C635D27C57D}"/>
              </a:ext>
            </a:extLst>
          </p:cNvPr>
          <p:cNvSpPr txBox="1"/>
          <p:nvPr/>
        </p:nvSpPr>
        <p:spPr>
          <a:xfrm>
            <a:off x="578669" y="6588683"/>
            <a:ext cx="7236883" cy="2616101"/>
          </a:xfrm>
          <a:prstGeom prst="rect">
            <a:avLst/>
          </a:prstGeom>
          <a:noFill/>
        </p:spPr>
        <p:txBody>
          <a:bodyPr wrap="square" rtlCol="0">
            <a:spAutoFit/>
          </a:bodyPr>
          <a:lstStyle/>
          <a:p>
            <a:r>
              <a:rPr kumimoji="1" lang="ja-JP" altLang="en-US"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こだわったポイント</a:t>
            </a:r>
            <a:endParaRPr kumimoji="1" lang="en-US" altLang="ja-JP"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モデリングからリギング、初挑戦のアニメーションまで、様々なことを学びながら制作を進めました。また</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Unity</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でモデルを動かすということも初めて行いましたが、悪戦苦闘しながらきちんと動くところまでもっていけました。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モデリングでずっと参考にさせて頂いている夏森轄さん、今回ウェイトペイントで</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KMBL</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さん、リギングで</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Yonaoshi3D</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さん、またホヨバースから出ている公式キャラモデルなどを参考にさせて</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頂きながら制作を進めていきました。</a:t>
            </a:r>
          </a:p>
        </p:txBody>
      </p:sp>
      <p:sp>
        <p:nvSpPr>
          <p:cNvPr id="7" name="テキスト ボックス 6">
            <a:extLst>
              <a:ext uri="{FF2B5EF4-FFF2-40B4-BE49-F238E27FC236}">
                <a16:creationId xmlns:a16="http://schemas.microsoft.com/office/drawing/2014/main" id="{E8D50515-7812-AB62-D22A-4BE3FF6945AF}"/>
              </a:ext>
            </a:extLst>
          </p:cNvPr>
          <p:cNvSpPr txBox="1"/>
          <p:nvPr/>
        </p:nvSpPr>
        <p:spPr>
          <a:xfrm>
            <a:off x="9073052" y="247346"/>
            <a:ext cx="6079862"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モデリング</a:t>
            </a:r>
            <a:endPar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endParaRPr>
          </a:p>
        </p:txBody>
      </p:sp>
      <p:cxnSp>
        <p:nvCxnSpPr>
          <p:cNvPr id="13" name="直線コネクタ 12">
            <a:extLst>
              <a:ext uri="{FF2B5EF4-FFF2-40B4-BE49-F238E27FC236}">
                <a16:creationId xmlns:a16="http://schemas.microsoft.com/office/drawing/2014/main" id="{8A93C314-B6BF-AF2E-5437-C5B2699D43AC}"/>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pic>
        <p:nvPicPr>
          <p:cNvPr id="8" name="図 7">
            <a:extLst>
              <a:ext uri="{FF2B5EF4-FFF2-40B4-BE49-F238E27FC236}">
                <a16:creationId xmlns:a16="http://schemas.microsoft.com/office/drawing/2014/main" id="{E2C5E77C-DC35-76BB-79EC-718E66A4D5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5518" y="1412063"/>
            <a:ext cx="3021099" cy="2533695"/>
          </a:xfrm>
          <a:prstGeom prst="rect">
            <a:avLst/>
          </a:prstGeom>
        </p:spPr>
      </p:pic>
      <p:pic>
        <p:nvPicPr>
          <p:cNvPr id="12" name="図 11">
            <a:extLst>
              <a:ext uri="{FF2B5EF4-FFF2-40B4-BE49-F238E27FC236}">
                <a16:creationId xmlns:a16="http://schemas.microsoft.com/office/drawing/2014/main" id="{F9F7CF9C-AF99-B867-F231-0B218B96CC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8787" y="576479"/>
            <a:ext cx="3739706" cy="3539835"/>
          </a:xfrm>
          <a:prstGeom prst="rect">
            <a:avLst/>
          </a:prstGeom>
        </p:spPr>
      </p:pic>
      <p:sp>
        <p:nvSpPr>
          <p:cNvPr id="14" name="テキスト ボックス 13">
            <a:extLst>
              <a:ext uri="{FF2B5EF4-FFF2-40B4-BE49-F238E27FC236}">
                <a16:creationId xmlns:a16="http://schemas.microsoft.com/office/drawing/2014/main" id="{9ECDA968-248E-7981-1575-291E80924945}"/>
              </a:ext>
            </a:extLst>
          </p:cNvPr>
          <p:cNvSpPr txBox="1"/>
          <p:nvPr/>
        </p:nvSpPr>
        <p:spPr>
          <a:xfrm>
            <a:off x="4454768" y="4097113"/>
            <a:ext cx="3360784" cy="369332"/>
          </a:xfrm>
          <a:prstGeom prst="rect">
            <a:avLst/>
          </a:prstGeom>
          <a:noFill/>
        </p:spPr>
        <p:txBody>
          <a:bodyPr wrap="square" rtlCol="0">
            <a:spAutoFit/>
          </a:bodyPr>
          <a:lstStyle/>
          <a:p>
            <a:pPr algn="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△約</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3</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万弱</a:t>
            </a:r>
          </a:p>
        </p:txBody>
      </p:sp>
      <p:pic>
        <p:nvPicPr>
          <p:cNvPr id="16" name="図 15">
            <a:extLst>
              <a:ext uri="{FF2B5EF4-FFF2-40B4-BE49-F238E27FC236}">
                <a16:creationId xmlns:a16="http://schemas.microsoft.com/office/drawing/2014/main" id="{B51C652A-DDD1-183A-CD73-B393B3667F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14358" y="3929587"/>
            <a:ext cx="1427829" cy="1427829"/>
          </a:xfrm>
          <a:prstGeom prst="rect">
            <a:avLst/>
          </a:prstGeom>
        </p:spPr>
      </p:pic>
      <p:pic>
        <p:nvPicPr>
          <p:cNvPr id="18" name="図 17">
            <a:extLst>
              <a:ext uri="{FF2B5EF4-FFF2-40B4-BE49-F238E27FC236}">
                <a16:creationId xmlns:a16="http://schemas.microsoft.com/office/drawing/2014/main" id="{8CF286D7-3591-D294-3525-3420E9E5B22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13897" y="1333807"/>
            <a:ext cx="2967728" cy="2782508"/>
          </a:xfrm>
          <a:prstGeom prst="rect">
            <a:avLst/>
          </a:prstGeom>
        </p:spPr>
      </p:pic>
      <p:sp>
        <p:nvSpPr>
          <p:cNvPr id="19" name="テキスト ボックス 18">
            <a:extLst>
              <a:ext uri="{FF2B5EF4-FFF2-40B4-BE49-F238E27FC236}">
                <a16:creationId xmlns:a16="http://schemas.microsoft.com/office/drawing/2014/main" id="{4244582B-7BE2-97DA-0B2F-2DB8DBDB3151}"/>
              </a:ext>
            </a:extLst>
          </p:cNvPr>
          <p:cNvSpPr txBox="1"/>
          <p:nvPr/>
        </p:nvSpPr>
        <p:spPr>
          <a:xfrm>
            <a:off x="12112983" y="1344264"/>
            <a:ext cx="4618997" cy="2585323"/>
          </a:xfrm>
          <a:prstGeom prst="rect">
            <a:avLst/>
          </a:prstGeom>
          <a:noFill/>
        </p:spPr>
        <p:txBody>
          <a:bodyPr wrap="square" rtlCol="0">
            <a:spAutoFit/>
          </a:bodyPr>
          <a:lstStyle/>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待機、歩き、走り、上昇、下降、攻撃の６モーションを作成しました。服が</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シンプルということもあり、テクスチャは</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2K</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の</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PNG</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画像１枚です。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リグと呼ばれる、モデルに骨を与えて</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動かしやすくする仕組みも、０から作って</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みました。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待機モーション中には耳がぴくぴくします。</a:t>
            </a:r>
          </a:p>
        </p:txBody>
      </p:sp>
      <p:pic>
        <p:nvPicPr>
          <p:cNvPr id="25" name="図 24">
            <a:extLst>
              <a:ext uri="{FF2B5EF4-FFF2-40B4-BE49-F238E27FC236}">
                <a16:creationId xmlns:a16="http://schemas.microsoft.com/office/drawing/2014/main" id="{A3C4DA08-404A-FF81-4B1F-A156ED63543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35518" y="7169382"/>
            <a:ext cx="2439495" cy="2184472"/>
          </a:xfrm>
          <a:prstGeom prst="rect">
            <a:avLst/>
          </a:prstGeom>
        </p:spPr>
      </p:pic>
      <p:pic>
        <p:nvPicPr>
          <p:cNvPr id="27" name="図 26">
            <a:extLst>
              <a:ext uri="{FF2B5EF4-FFF2-40B4-BE49-F238E27FC236}">
                <a16:creationId xmlns:a16="http://schemas.microsoft.com/office/drawing/2014/main" id="{67A4248D-AD7A-7697-0215-57E08DCB35B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4297581" y="5742561"/>
            <a:ext cx="2434399" cy="2207808"/>
          </a:xfrm>
          <a:prstGeom prst="rect">
            <a:avLst/>
          </a:prstGeom>
        </p:spPr>
      </p:pic>
      <p:sp>
        <p:nvSpPr>
          <p:cNvPr id="28" name="テキスト ボックス 27">
            <a:extLst>
              <a:ext uri="{FF2B5EF4-FFF2-40B4-BE49-F238E27FC236}">
                <a16:creationId xmlns:a16="http://schemas.microsoft.com/office/drawing/2014/main" id="{5BB52CA3-D889-D5EB-857C-01DA3A8D33D5}"/>
              </a:ext>
            </a:extLst>
          </p:cNvPr>
          <p:cNvSpPr txBox="1"/>
          <p:nvPr/>
        </p:nvSpPr>
        <p:spPr>
          <a:xfrm>
            <a:off x="9081337" y="5670730"/>
            <a:ext cx="5122341" cy="1477328"/>
          </a:xfrm>
          <a:prstGeom prst="rect">
            <a:avLst/>
          </a:prstGeom>
          <a:noFill/>
        </p:spPr>
        <p:txBody>
          <a:bodyPr wrap="square" rtlCol="0">
            <a:spAutoFit/>
          </a:bodyPr>
          <a:lstStyle/>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敵の色付けは手で塗っているのではなく、ベイクと呼ばれる処理方法で色を塗っています。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本来はゲームの高速化や色塗りの補助として使われることの多いベイクですが、時短と幾何学的な塗り方ができるということで直接塗りに</a:t>
            </a:r>
          </a:p>
        </p:txBody>
      </p:sp>
      <p:sp>
        <p:nvSpPr>
          <p:cNvPr id="29" name="テキスト ボックス 28">
            <a:extLst>
              <a:ext uri="{FF2B5EF4-FFF2-40B4-BE49-F238E27FC236}">
                <a16:creationId xmlns:a16="http://schemas.microsoft.com/office/drawing/2014/main" id="{5DD3BF4E-9613-4E70-C237-2B328EF298B1}"/>
              </a:ext>
            </a:extLst>
          </p:cNvPr>
          <p:cNvSpPr txBox="1"/>
          <p:nvPr/>
        </p:nvSpPr>
        <p:spPr>
          <a:xfrm>
            <a:off x="12508402" y="7036474"/>
            <a:ext cx="2776749" cy="369332"/>
          </a:xfrm>
          <a:prstGeom prst="rect">
            <a:avLst/>
          </a:prstGeom>
          <a:noFill/>
        </p:spPr>
        <p:txBody>
          <a:bodyPr wrap="square" rtlCol="0">
            <a:spAutoFit/>
          </a:bodyPr>
          <a:lstStyle/>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使っています。</a:t>
            </a:r>
          </a:p>
        </p:txBody>
      </p:sp>
      <p:sp>
        <p:nvSpPr>
          <p:cNvPr id="30" name="テキスト ボックス 29">
            <a:extLst>
              <a:ext uri="{FF2B5EF4-FFF2-40B4-BE49-F238E27FC236}">
                <a16:creationId xmlns:a16="http://schemas.microsoft.com/office/drawing/2014/main" id="{2F63BFD3-0F52-85B7-7573-951296C0EFB1}"/>
              </a:ext>
            </a:extLst>
          </p:cNvPr>
          <p:cNvSpPr txBox="1"/>
          <p:nvPr/>
        </p:nvSpPr>
        <p:spPr>
          <a:xfrm>
            <a:off x="11617715" y="8374968"/>
            <a:ext cx="5122341" cy="923330"/>
          </a:xfrm>
          <a:prstGeom prst="rect">
            <a:avLst/>
          </a:prstGeom>
          <a:noFill/>
        </p:spPr>
        <p:txBody>
          <a:bodyPr wrap="square" rtlCol="0">
            <a:spAutoFit/>
          </a:bodyPr>
          <a:lstStyle/>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それぞれで待機モーションを持ち、</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cube</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は攻撃モーションを持ちます。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こちらも簡単なリグで制御しています。</a:t>
            </a:r>
          </a:p>
        </p:txBody>
      </p:sp>
      <p:sp>
        <p:nvSpPr>
          <p:cNvPr id="31" name="テキスト ボックス 30">
            <a:extLst>
              <a:ext uri="{FF2B5EF4-FFF2-40B4-BE49-F238E27FC236}">
                <a16:creationId xmlns:a16="http://schemas.microsoft.com/office/drawing/2014/main" id="{11FCAF2A-AB89-FA13-B9B3-4C9ECE12FD34}"/>
              </a:ext>
            </a:extLst>
          </p:cNvPr>
          <p:cNvSpPr txBox="1"/>
          <p:nvPr/>
        </p:nvSpPr>
        <p:spPr>
          <a:xfrm>
            <a:off x="8874150" y="7147724"/>
            <a:ext cx="3360784" cy="369332"/>
          </a:xfrm>
          <a:prstGeom prst="rect">
            <a:avLst/>
          </a:prstGeom>
          <a:noFill/>
        </p:spPr>
        <p:txBody>
          <a:bodyPr wrap="square" rtlCol="0">
            <a:spAutoFit/>
          </a:bodyPr>
          <a:lstStyle/>
          <a:p>
            <a:pPr algn="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180</a:t>
            </a:r>
            <a:endPar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p:txBody>
      </p:sp>
      <p:sp>
        <p:nvSpPr>
          <p:cNvPr id="32" name="テキスト ボックス 31">
            <a:extLst>
              <a:ext uri="{FF2B5EF4-FFF2-40B4-BE49-F238E27FC236}">
                <a16:creationId xmlns:a16="http://schemas.microsoft.com/office/drawing/2014/main" id="{5251C6B4-6913-7CEE-E011-9E9645E74AF9}"/>
              </a:ext>
            </a:extLst>
          </p:cNvPr>
          <p:cNvSpPr txBox="1"/>
          <p:nvPr/>
        </p:nvSpPr>
        <p:spPr>
          <a:xfrm>
            <a:off x="13388021" y="7941858"/>
            <a:ext cx="3360784" cy="369332"/>
          </a:xfrm>
          <a:prstGeom prst="rect">
            <a:avLst/>
          </a:prstGeom>
          <a:noFill/>
        </p:spPr>
        <p:txBody>
          <a:bodyPr wrap="square" rtlCol="0">
            <a:spAutoFit/>
          </a:bodyPr>
          <a:lstStyle/>
          <a:p>
            <a:pPr algn="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692</a:t>
            </a:r>
            <a:endPar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p:txBody>
      </p:sp>
      <p:pic>
        <p:nvPicPr>
          <p:cNvPr id="3" name="図 2">
            <a:extLst>
              <a:ext uri="{FF2B5EF4-FFF2-40B4-BE49-F238E27FC236}">
                <a16:creationId xmlns:a16="http://schemas.microsoft.com/office/drawing/2014/main" id="{CB4875E5-1D48-9438-8864-8011403BF91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42187" y="3929588"/>
            <a:ext cx="1249464" cy="1414228"/>
          </a:xfrm>
          <a:prstGeom prst="rect">
            <a:avLst/>
          </a:prstGeom>
        </p:spPr>
      </p:pic>
      <p:sp>
        <p:nvSpPr>
          <p:cNvPr id="5" name="テキスト ボックス 4">
            <a:extLst>
              <a:ext uri="{FF2B5EF4-FFF2-40B4-BE49-F238E27FC236}">
                <a16:creationId xmlns:a16="http://schemas.microsoft.com/office/drawing/2014/main" id="{00F2FEF4-33DD-0855-01E2-F0879DE32C92}"/>
              </a:ext>
            </a:extLst>
          </p:cNvPr>
          <p:cNvSpPr txBox="1"/>
          <p:nvPr/>
        </p:nvSpPr>
        <p:spPr>
          <a:xfrm>
            <a:off x="11869388" y="3994755"/>
            <a:ext cx="4618997" cy="1477328"/>
          </a:xfrm>
          <a:prstGeom prst="rect">
            <a:avLst/>
          </a:prstGeom>
          <a:noFill/>
        </p:spPr>
        <p:txBody>
          <a:bodyPr wrap="square" rtlCol="0">
            <a:spAutoFit/>
          </a:bodyPr>
          <a:lstStyle/>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写真は走っているモーション、テクスチャ、素体</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服を着せる前のモデル</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です。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顔のポリゴンの流れ</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トポロジー</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や工夫は、ゼンゼロの公式から出ているモデルを参考にさせて頂きながら作成しました。</a:t>
            </a:r>
          </a:p>
        </p:txBody>
      </p:sp>
    </p:spTree>
    <p:extLst>
      <p:ext uri="{BB962C8B-B14F-4D97-AF65-F5344CB8AC3E}">
        <p14:creationId xmlns:p14="http://schemas.microsoft.com/office/powerpoint/2010/main" val="80959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D3423-C00C-84C7-FADC-8CA8A5654365}"/>
            </a:ext>
          </a:extLst>
        </p:cNvPr>
        <p:cNvGrpSpPr/>
        <p:nvPr/>
      </p:nvGrpSpPr>
      <p:grpSpPr>
        <a:xfrm>
          <a:off x="0" y="0"/>
          <a:ext cx="0" cy="0"/>
          <a:chOff x="0" y="0"/>
          <a:chExt cx="0" cy="0"/>
        </a:xfrm>
      </p:grpSpPr>
      <p:pic>
        <p:nvPicPr>
          <p:cNvPr id="6" name="図 5" descr="上を見上げている&#10;&#10;AI によって生成されたコンテンツは間違っている可能性があります。">
            <a:extLst>
              <a:ext uri="{FF2B5EF4-FFF2-40B4-BE49-F238E27FC236}">
                <a16:creationId xmlns:a16="http://schemas.microsoft.com/office/drawing/2014/main" id="{930898AF-838D-CAE1-35DD-76098ED924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7068801" cy="9601200"/>
          </a:xfrm>
          <a:prstGeom prst="rect">
            <a:avLst/>
          </a:prstGeom>
        </p:spPr>
      </p:pic>
      <p:sp>
        <p:nvSpPr>
          <p:cNvPr id="22" name="四角形: 角を丸くする 21">
            <a:extLst>
              <a:ext uri="{FF2B5EF4-FFF2-40B4-BE49-F238E27FC236}">
                <a16:creationId xmlns:a16="http://schemas.microsoft.com/office/drawing/2014/main" id="{934BFF7E-3DD3-AE54-CB22-33501B6F77CA}"/>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0A20B8AC-43B4-A2F8-D254-47B97EC865A9}"/>
              </a:ext>
            </a:extLst>
          </p:cNvPr>
          <p:cNvCxnSpPr>
            <a:cxnSpLocks/>
          </p:cNvCxnSpPr>
          <p:nvPr/>
        </p:nvCxnSpPr>
        <p:spPr>
          <a:xfrm>
            <a:off x="8534400" y="-1600200"/>
            <a:ext cx="0" cy="12801600"/>
          </a:xfrm>
          <a:prstGeom prst="line">
            <a:avLst/>
          </a:prstGeom>
          <a:ln w="317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C762BFE6-E72C-E7C2-5531-64E2699CBD29}"/>
              </a:ext>
            </a:extLst>
          </p:cNvPr>
          <p:cNvSpPr txBox="1"/>
          <p:nvPr/>
        </p:nvSpPr>
        <p:spPr>
          <a:xfrm>
            <a:off x="648759" y="4761264"/>
            <a:ext cx="7465330" cy="1200329"/>
          </a:xfrm>
          <a:prstGeom prst="rect">
            <a:avLst/>
          </a:prstGeom>
          <a:noFill/>
        </p:spPr>
        <p:txBody>
          <a:bodyPr wrap="square" rtlCol="0">
            <a:spAutoFit/>
          </a:bodyPr>
          <a:lstStyle/>
          <a:p>
            <a:r>
              <a:rPr kumimoji="1" lang="ja-JP" altLang="en-US" dirty="0">
                <a:solidFill>
                  <a:schemeClr val="bg1">
                    <a:lumMod val="50000"/>
                  </a:schemeClr>
                </a:solidFill>
                <a:latin typeface="07やさしさゴシック" panose="02000600000000000000" pitchFamily="2" charset="-128"/>
                <a:ea typeface="07やさしさゴシック" panose="02000600000000000000" pitchFamily="2" charset="-128"/>
              </a:rPr>
              <a:t>　プログラミングに関してです。</a:t>
            </a:r>
            <a:r>
              <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rPr>
              <a:t>Python</a:t>
            </a:r>
            <a:r>
              <a:rPr kumimoji="1" lang="ja-JP" altLang="en-US" dirty="0">
                <a:solidFill>
                  <a:schemeClr val="bg1">
                    <a:lumMod val="50000"/>
                  </a:schemeClr>
                </a:solidFill>
                <a:latin typeface="07やさしさゴシック" panose="02000600000000000000" pitchFamily="2" charset="-128"/>
                <a:ea typeface="07やさしさゴシック" panose="02000600000000000000" pitchFamily="2" charset="-128"/>
              </a:rPr>
              <a:t>と</a:t>
            </a:r>
            <a:r>
              <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rPr>
              <a:t>C++</a:t>
            </a:r>
            <a:r>
              <a:rPr kumimoji="1" lang="ja-JP" altLang="en-US" dirty="0">
                <a:solidFill>
                  <a:schemeClr val="bg1">
                    <a:lumMod val="50000"/>
                  </a:schemeClr>
                </a:solidFill>
                <a:latin typeface="07やさしさゴシック" panose="02000600000000000000" pitchFamily="2" charset="-128"/>
                <a:ea typeface="07やさしさゴシック" panose="02000600000000000000" pitchFamily="2" charset="-128"/>
              </a:rPr>
              <a:t>の経験はありましたが、</a:t>
            </a:r>
            <a:r>
              <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rPr>
              <a:t>Unity</a:t>
            </a:r>
            <a:r>
              <a:rPr kumimoji="1" lang="ja-JP" altLang="en-US" dirty="0">
                <a:solidFill>
                  <a:schemeClr val="bg1">
                    <a:lumMod val="50000"/>
                  </a:schemeClr>
                </a:solidFill>
                <a:latin typeface="07やさしさゴシック" panose="02000600000000000000" pitchFamily="2" charset="-128"/>
                <a:ea typeface="07やさしさゴシック" panose="02000600000000000000" pitchFamily="2" charset="-128"/>
              </a:rPr>
              <a:t>に慣れていなかったのでここでも苦戦しました。</a:t>
            </a:r>
            <a:endPar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endParaRPr>
          </a:p>
          <a:p>
            <a:r>
              <a:rPr kumimoji="1" lang="ja-JP" altLang="en-US" dirty="0">
                <a:solidFill>
                  <a:schemeClr val="bg1">
                    <a:lumMod val="50000"/>
                  </a:schemeClr>
                </a:solidFill>
                <a:latin typeface="07やさしさゴシック" panose="02000600000000000000" pitchFamily="2" charset="-128"/>
                <a:ea typeface="07やさしさゴシック" panose="02000600000000000000" pitchFamily="2" charset="-128"/>
              </a:rPr>
              <a:t>先に</a:t>
            </a:r>
            <a:r>
              <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rPr>
              <a:t>Unity</a:t>
            </a:r>
            <a:r>
              <a:rPr kumimoji="1" lang="ja-JP" altLang="en-US" dirty="0">
                <a:solidFill>
                  <a:schemeClr val="bg1">
                    <a:lumMod val="50000"/>
                  </a:schemeClr>
                </a:solidFill>
                <a:latin typeface="07やさしさゴシック" panose="02000600000000000000" pitchFamily="2" charset="-128"/>
                <a:ea typeface="07やさしさゴシック" panose="02000600000000000000" pitchFamily="2" charset="-128"/>
              </a:rPr>
              <a:t>公式のチュートリアルや本どおりに進めて習得して</a:t>
            </a:r>
            <a:endPar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endParaRPr>
          </a:p>
          <a:p>
            <a:r>
              <a:rPr kumimoji="1" lang="ja-JP" altLang="en-US" dirty="0">
                <a:solidFill>
                  <a:schemeClr val="bg1">
                    <a:lumMod val="50000"/>
                  </a:schemeClr>
                </a:solidFill>
                <a:latin typeface="07やさしさゴシック" panose="02000600000000000000" pitchFamily="2" charset="-128"/>
                <a:ea typeface="07やさしさゴシック" panose="02000600000000000000" pitchFamily="2" charset="-128"/>
              </a:rPr>
              <a:t>いきました。</a:t>
            </a:r>
            <a:endParaRPr kumimoji="1" lang="en-US" altLang="ja-JP" dirty="0">
              <a:solidFill>
                <a:schemeClr val="bg1">
                  <a:lumMod val="50000"/>
                </a:schemeClr>
              </a:solidFill>
              <a:latin typeface="07やさしさゴシック" panose="02000600000000000000" pitchFamily="2" charset="-128"/>
              <a:ea typeface="07やさしさゴシック" panose="02000600000000000000" pitchFamily="2" charset="-128"/>
            </a:endParaRPr>
          </a:p>
        </p:txBody>
      </p:sp>
      <p:sp>
        <p:nvSpPr>
          <p:cNvPr id="10" name="テキスト ボックス 9">
            <a:extLst>
              <a:ext uri="{FF2B5EF4-FFF2-40B4-BE49-F238E27FC236}">
                <a16:creationId xmlns:a16="http://schemas.microsoft.com/office/drawing/2014/main" id="{1AE460B5-577A-B03C-4386-40291A8F46B0}"/>
              </a:ext>
            </a:extLst>
          </p:cNvPr>
          <p:cNvSpPr txBox="1"/>
          <p:nvPr/>
        </p:nvSpPr>
        <p:spPr>
          <a:xfrm>
            <a:off x="648759" y="6372926"/>
            <a:ext cx="7236883" cy="2154436"/>
          </a:xfrm>
          <a:prstGeom prst="rect">
            <a:avLst/>
          </a:prstGeom>
          <a:noFill/>
        </p:spPr>
        <p:txBody>
          <a:bodyPr wrap="square" rtlCol="0">
            <a:spAutoFit/>
          </a:bodyPr>
          <a:lstStyle/>
          <a:p>
            <a:r>
              <a:rPr kumimoji="1" lang="ja-JP" altLang="en-US"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rPr>
              <a:t>こだわったポイント</a:t>
            </a:r>
            <a:endParaRPr kumimoji="1" lang="en-US" altLang="ja-JP" sz="2000" b="1" dirty="0">
              <a:solidFill>
                <a:schemeClr val="tx1">
                  <a:lumMod val="85000"/>
                  <a:lumOff val="1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しっかりオブジェクト指向を意識し制作しました。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sz="12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ただし全てを管理するようなスクリプトの整備が不十分で、それぞれのコード間での関数呼び出しが複雑になってしまいました。</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sz="12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作り直すとすれば、もう少し整理されたコードにしたいなと感じます。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p:txBody>
      </p:sp>
      <p:sp>
        <p:nvSpPr>
          <p:cNvPr id="7" name="テキスト ボックス 6">
            <a:extLst>
              <a:ext uri="{FF2B5EF4-FFF2-40B4-BE49-F238E27FC236}">
                <a16:creationId xmlns:a16="http://schemas.microsoft.com/office/drawing/2014/main" id="{64ABFE70-6A31-234E-4827-CAF32F39B424}"/>
              </a:ext>
            </a:extLst>
          </p:cNvPr>
          <p:cNvSpPr txBox="1"/>
          <p:nvPr/>
        </p:nvSpPr>
        <p:spPr>
          <a:xfrm>
            <a:off x="9073052" y="247346"/>
            <a:ext cx="7525848"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プログラミング</a:t>
            </a:r>
            <a:r>
              <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(1/2)</a:t>
            </a:r>
          </a:p>
        </p:txBody>
      </p:sp>
      <p:cxnSp>
        <p:nvCxnSpPr>
          <p:cNvPr id="13" name="直線コネクタ 12">
            <a:extLst>
              <a:ext uri="{FF2B5EF4-FFF2-40B4-BE49-F238E27FC236}">
                <a16:creationId xmlns:a16="http://schemas.microsoft.com/office/drawing/2014/main" id="{A3B2FE87-5DDA-A606-26F7-7A1BD488A918}"/>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pic>
        <p:nvPicPr>
          <p:cNvPr id="3" name="図 2">
            <a:extLst>
              <a:ext uri="{FF2B5EF4-FFF2-40B4-BE49-F238E27FC236}">
                <a16:creationId xmlns:a16="http://schemas.microsoft.com/office/drawing/2014/main" id="{E63AD48E-D5C9-A810-149E-7D8BE1EBE290}"/>
              </a:ext>
            </a:extLst>
          </p:cNvPr>
          <p:cNvPicPr>
            <a:picLocks noChangeAspect="1"/>
          </p:cNvPicPr>
          <p:nvPr/>
        </p:nvPicPr>
        <p:blipFill>
          <a:blip r:embed="rId3"/>
          <a:stretch>
            <a:fillRect/>
          </a:stretch>
        </p:blipFill>
        <p:spPr>
          <a:xfrm>
            <a:off x="864149" y="723803"/>
            <a:ext cx="6889963" cy="3813009"/>
          </a:xfrm>
          <a:prstGeom prst="rect">
            <a:avLst/>
          </a:prstGeom>
        </p:spPr>
      </p:pic>
      <p:sp>
        <p:nvSpPr>
          <p:cNvPr id="2" name="四角形: 角を丸くする 1">
            <a:extLst>
              <a:ext uri="{FF2B5EF4-FFF2-40B4-BE49-F238E27FC236}">
                <a16:creationId xmlns:a16="http://schemas.microsoft.com/office/drawing/2014/main" id="{8EE9192E-FC41-9B65-3223-7DA8D2B440EB}"/>
              </a:ext>
            </a:extLst>
          </p:cNvPr>
          <p:cNvSpPr/>
          <p:nvPr/>
        </p:nvSpPr>
        <p:spPr>
          <a:xfrm>
            <a:off x="8732936" y="1332849"/>
            <a:ext cx="8038915" cy="8028165"/>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a:extLst>
              <a:ext uri="{FF2B5EF4-FFF2-40B4-BE49-F238E27FC236}">
                <a16:creationId xmlns:a16="http://schemas.microsoft.com/office/drawing/2014/main" id="{912241C8-05C4-C0FB-85C9-8209C01FB7DF}"/>
              </a:ext>
            </a:extLst>
          </p:cNvPr>
          <p:cNvSpPr txBox="1"/>
          <p:nvPr/>
        </p:nvSpPr>
        <p:spPr>
          <a:xfrm>
            <a:off x="9050551" y="1604770"/>
            <a:ext cx="7499142" cy="7571303"/>
          </a:xfrm>
          <a:prstGeom prst="rect">
            <a:avLst/>
          </a:prstGeom>
          <a:noFill/>
        </p:spPr>
        <p:txBody>
          <a:bodyPr wrap="square" rtlCol="0">
            <a:spAutoFit/>
          </a:bodyPr>
          <a:lstStyle/>
          <a:p>
            <a:r>
              <a:rPr kumimoji="1" lang="ja-JP" altLang="en-US" sz="2000" b="1"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プレイヤー制御</a:t>
            </a:r>
            <a:endParaRPr kumimoji="1" lang="en-US" altLang="ja-JP" sz="2000" b="1"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狐の獣人です。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sz="1400"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視点はマウスの動きに合わせて、</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狐の位置座標を参考にしてカメラの</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向きと位置を動かす方針です。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攻撃判定は武器のボーンに当たり</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判定を設置しており、攻撃に合わせて</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有効にしたり大きさを変えています。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動き自体はアニメーション任せです。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攻撃したとき</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されたときの当たり</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判定は、すべて狐側から判定します。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敵ごとで当たり判定チェックをするわけでは無いので、処理が軽いです。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a:t>
            </a:r>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移動速度や攻撃速度などの各パラメータは、ステージ開始時に</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シーンをまたぐ</a:t>
            </a:r>
            <a:r>
              <a:rPr kumimoji="1" lang="en-US" altLang="ja-JP" u="sng" dirty="0" err="1">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PalameterController</a:t>
            </a:r>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クラスから読み込み専用の</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変数で受け取ります。</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敵も同様で、個体差を持たせたパラメータを、敵がスポーンする際に</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受け取っています。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敵の「</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moth</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」の効果範囲では攻撃が無効になります。これは</a:t>
            </a:r>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毎フレームで範囲内か判定しているのではなく、入退場のタイミングで</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カウントを増減させ判定しています。</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軽量化目的です。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このように少しの軽量化を図った処理を、出来る限りいれています。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p:txBody>
      </p:sp>
      <p:pic>
        <p:nvPicPr>
          <p:cNvPr id="12" name="図 11">
            <a:extLst>
              <a:ext uri="{FF2B5EF4-FFF2-40B4-BE49-F238E27FC236}">
                <a16:creationId xmlns:a16="http://schemas.microsoft.com/office/drawing/2014/main" id="{CBFAA7CF-0A9D-A9E2-069B-DE1EE0602A03}"/>
              </a:ext>
            </a:extLst>
          </p:cNvPr>
          <p:cNvPicPr>
            <a:picLocks noChangeAspect="1"/>
          </p:cNvPicPr>
          <p:nvPr/>
        </p:nvPicPr>
        <p:blipFill>
          <a:blip r:embed="rId4"/>
          <a:stretch>
            <a:fillRect/>
          </a:stretch>
        </p:blipFill>
        <p:spPr>
          <a:xfrm>
            <a:off x="13146093" y="1604770"/>
            <a:ext cx="2987241" cy="4039974"/>
          </a:xfrm>
          <a:prstGeom prst="rect">
            <a:avLst/>
          </a:prstGeom>
        </p:spPr>
      </p:pic>
      <p:sp>
        <p:nvSpPr>
          <p:cNvPr id="14" name="スライド番号プレースホルダー 1">
            <a:extLst>
              <a:ext uri="{FF2B5EF4-FFF2-40B4-BE49-F238E27FC236}">
                <a16:creationId xmlns:a16="http://schemas.microsoft.com/office/drawing/2014/main" id="{73F85FFF-8D55-47DE-DCB2-FDA6E03C73C8}"/>
              </a:ext>
            </a:extLst>
          </p:cNvPr>
          <p:cNvSpPr>
            <a:spLocks noGrp="1"/>
          </p:cNvSpPr>
          <p:nvPr>
            <p:ph type="sldNum" sz="quarter" idx="12"/>
          </p:nvPr>
        </p:nvSpPr>
        <p:spPr>
          <a:xfrm>
            <a:off x="-3126733" y="9212225"/>
            <a:ext cx="3840480" cy="511175"/>
          </a:xfrm>
        </p:spPr>
        <p:txBody>
          <a:bodyPr/>
          <a:lstStyle/>
          <a:p>
            <a:fld id="{9A48D32E-AE2D-4BEA-AC6A-B6FB17EC9AD6}" type="slidenum">
              <a:rPr kumimoji="1" lang="ja-JP" altLang="en-US" smtClean="0"/>
              <a:t>8</a:t>
            </a:fld>
            <a:r>
              <a:rPr kumimoji="1" lang="en-US" altLang="ja-JP" dirty="0"/>
              <a:t>/22</a:t>
            </a:r>
            <a:endParaRPr kumimoji="1" lang="ja-JP" altLang="en-US" dirty="0"/>
          </a:p>
        </p:txBody>
      </p:sp>
    </p:spTree>
    <p:extLst>
      <p:ext uri="{BB962C8B-B14F-4D97-AF65-F5344CB8AC3E}">
        <p14:creationId xmlns:p14="http://schemas.microsoft.com/office/powerpoint/2010/main" val="1387397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835D9-8355-5213-EBAF-966F01F31D83}"/>
            </a:ext>
          </a:extLst>
        </p:cNvPr>
        <p:cNvGrpSpPr/>
        <p:nvPr/>
      </p:nvGrpSpPr>
      <p:grpSpPr>
        <a:xfrm>
          <a:off x="0" y="0"/>
          <a:ext cx="0" cy="0"/>
          <a:chOff x="0" y="0"/>
          <a:chExt cx="0" cy="0"/>
        </a:xfrm>
      </p:grpSpPr>
      <p:pic>
        <p:nvPicPr>
          <p:cNvPr id="6" name="図 5" descr="上を見上げている&#10;&#10;AI によって生成されたコンテンツは間違っている可能性があります。">
            <a:extLst>
              <a:ext uri="{FF2B5EF4-FFF2-40B4-BE49-F238E27FC236}">
                <a16:creationId xmlns:a16="http://schemas.microsoft.com/office/drawing/2014/main" id="{90C1E846-2B16-C334-AF02-0CCE37EE83E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7068801" cy="9601200"/>
          </a:xfrm>
          <a:prstGeom prst="rect">
            <a:avLst/>
          </a:prstGeom>
        </p:spPr>
      </p:pic>
      <p:sp>
        <p:nvSpPr>
          <p:cNvPr id="22" name="四角形: 角を丸くする 21">
            <a:extLst>
              <a:ext uri="{FF2B5EF4-FFF2-40B4-BE49-F238E27FC236}">
                <a16:creationId xmlns:a16="http://schemas.microsoft.com/office/drawing/2014/main" id="{E331BBD3-A60A-322F-6D40-5AA782EF6FC6}"/>
              </a:ext>
            </a:extLst>
          </p:cNvPr>
          <p:cNvSpPr/>
          <p:nvPr/>
        </p:nvSpPr>
        <p:spPr>
          <a:xfrm>
            <a:off x="247743" y="247346"/>
            <a:ext cx="8038915" cy="9106508"/>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95E5DFCC-AF01-BE39-1652-DA39D1DB228C}"/>
              </a:ext>
            </a:extLst>
          </p:cNvPr>
          <p:cNvCxnSpPr>
            <a:cxnSpLocks/>
          </p:cNvCxnSpPr>
          <p:nvPr/>
        </p:nvCxnSpPr>
        <p:spPr>
          <a:xfrm>
            <a:off x="8534400" y="-1600200"/>
            <a:ext cx="0" cy="12801600"/>
          </a:xfrm>
          <a:prstGeom prst="line">
            <a:avLst/>
          </a:prstGeom>
          <a:ln w="317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7B54DED9-68B4-8AA9-21C9-70D6ADEC1223}"/>
              </a:ext>
            </a:extLst>
          </p:cNvPr>
          <p:cNvSpPr txBox="1"/>
          <p:nvPr/>
        </p:nvSpPr>
        <p:spPr>
          <a:xfrm>
            <a:off x="9073052" y="247346"/>
            <a:ext cx="7525848" cy="830997"/>
          </a:xfrm>
          <a:prstGeom prst="rect">
            <a:avLst/>
          </a:prstGeom>
          <a:noFill/>
        </p:spPr>
        <p:txBody>
          <a:bodyPr wrap="square" rtlCol="0">
            <a:spAutoFit/>
          </a:bodyPr>
          <a:lstStyle/>
          <a:p>
            <a:r>
              <a:rPr kumimoji="1" lang="ja-JP" altLang="en-US"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プログラミング</a:t>
            </a:r>
            <a:r>
              <a:rPr kumimoji="1" lang="en-US" altLang="ja-JP" sz="4800" dirty="0">
                <a:solidFill>
                  <a:schemeClr val="tx1">
                    <a:lumMod val="85000"/>
                    <a:lumOff val="15000"/>
                  </a:schemeClr>
                </a:solidFill>
                <a:latin typeface="07やさしさゴシック" panose="02000600000000000000" pitchFamily="2" charset="-128"/>
                <a:ea typeface="07やさしさゴシック" panose="02000600000000000000" pitchFamily="2" charset="-128"/>
              </a:rPr>
              <a:t>(2/2)</a:t>
            </a:r>
          </a:p>
        </p:txBody>
      </p:sp>
      <p:cxnSp>
        <p:nvCxnSpPr>
          <p:cNvPr id="13" name="直線コネクタ 12">
            <a:extLst>
              <a:ext uri="{FF2B5EF4-FFF2-40B4-BE49-F238E27FC236}">
                <a16:creationId xmlns:a16="http://schemas.microsoft.com/office/drawing/2014/main" id="{86BD66AD-8B82-1219-B6E5-39089A868D53}"/>
              </a:ext>
            </a:extLst>
          </p:cNvPr>
          <p:cNvCxnSpPr>
            <a:cxnSpLocks/>
          </p:cNvCxnSpPr>
          <p:nvPr/>
        </p:nvCxnSpPr>
        <p:spPr>
          <a:xfrm>
            <a:off x="8752114" y="1078343"/>
            <a:ext cx="8069943" cy="0"/>
          </a:xfrm>
          <a:prstGeom prst="line">
            <a:avLst/>
          </a:prstGeom>
          <a:ln w="38100" cap="rnd">
            <a:solidFill>
              <a:schemeClr val="bg2">
                <a:lumMod val="90000"/>
              </a:schemeClr>
            </a:solidFill>
          </a:ln>
        </p:spPr>
        <p:style>
          <a:lnRef idx="2">
            <a:schemeClr val="dk1"/>
          </a:lnRef>
          <a:fillRef idx="0">
            <a:schemeClr val="dk1"/>
          </a:fillRef>
          <a:effectRef idx="1">
            <a:schemeClr val="dk1"/>
          </a:effectRef>
          <a:fontRef idx="minor">
            <a:schemeClr val="tx1"/>
          </a:fontRef>
        </p:style>
      </p:cxnSp>
      <p:sp>
        <p:nvSpPr>
          <p:cNvPr id="19" name="テキスト ボックス 18">
            <a:extLst>
              <a:ext uri="{FF2B5EF4-FFF2-40B4-BE49-F238E27FC236}">
                <a16:creationId xmlns:a16="http://schemas.microsoft.com/office/drawing/2014/main" id="{3F82D157-D71F-7732-62D1-159C16B29B5E}"/>
              </a:ext>
            </a:extLst>
          </p:cNvPr>
          <p:cNvSpPr txBox="1"/>
          <p:nvPr/>
        </p:nvSpPr>
        <p:spPr>
          <a:xfrm>
            <a:off x="496606" y="4134488"/>
            <a:ext cx="7499142" cy="4832092"/>
          </a:xfrm>
          <a:prstGeom prst="rect">
            <a:avLst/>
          </a:prstGeom>
          <a:noFill/>
        </p:spPr>
        <p:txBody>
          <a:bodyPr wrap="square" rtlCol="0">
            <a:spAutoFit/>
          </a:bodyPr>
          <a:lstStyle/>
          <a:p>
            <a:r>
              <a:rPr kumimoji="1" lang="ja-JP" altLang="en-US" sz="2000" b="1"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ステージ管理方法</a:t>
            </a:r>
            <a:endParaRPr kumimoji="1" lang="en-US" altLang="ja-JP" sz="2000" b="1"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各ステージには「</a:t>
            </a:r>
            <a:r>
              <a:rPr kumimoji="1" lang="en-US" altLang="ja-JP" dirty="0" err="1">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StageEventBase</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」クラスを継承して、ステージのコントロールをする子クラスが１つづつ存在します。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このスクリプトはステージにあるコントローラオブジェクトにて</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実体化され、</a:t>
            </a:r>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ステージに敵を沸かせたりステージギミックを動かす</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などステージの動作を担当します。</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それのみならず、</a:t>
            </a:r>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実体化していなくても名前や獲得コインなどを</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返せるようになっており、ステージ選択画面を表示させるための</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ステージ情報も保持しています。</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a:t>
            </a:r>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これにより、ステージの情報やプレイ時の制御がまとめて１つの</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子クラスで管理できるようになります。</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１ステージ１クラス１シーン、プラス共通素材を厳守している</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ため、ステージが大量に出来ても混乱しにくいシステムになっています。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p:txBody>
      </p:sp>
      <p:grpSp>
        <p:nvGrpSpPr>
          <p:cNvPr id="2" name="グループ化 1">
            <a:extLst>
              <a:ext uri="{FF2B5EF4-FFF2-40B4-BE49-F238E27FC236}">
                <a16:creationId xmlns:a16="http://schemas.microsoft.com/office/drawing/2014/main" id="{4C9CD5A1-1072-F5C1-EB38-46E6EE268D98}"/>
              </a:ext>
            </a:extLst>
          </p:cNvPr>
          <p:cNvGrpSpPr/>
          <p:nvPr/>
        </p:nvGrpSpPr>
        <p:grpSpPr>
          <a:xfrm>
            <a:off x="886259" y="489753"/>
            <a:ext cx="6987948" cy="3555397"/>
            <a:chOff x="682852" y="489753"/>
            <a:chExt cx="7287630" cy="3802743"/>
          </a:xfrm>
        </p:grpSpPr>
        <p:pic>
          <p:nvPicPr>
            <p:cNvPr id="5" name="図 4">
              <a:extLst>
                <a:ext uri="{FF2B5EF4-FFF2-40B4-BE49-F238E27FC236}">
                  <a16:creationId xmlns:a16="http://schemas.microsoft.com/office/drawing/2014/main" id="{72DC94E1-7EBC-3F47-6629-7D1EABD660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852" y="489753"/>
              <a:ext cx="3760431" cy="3802743"/>
            </a:xfrm>
            <a:prstGeom prst="rect">
              <a:avLst/>
            </a:prstGeom>
          </p:spPr>
        </p:pic>
        <p:pic>
          <p:nvPicPr>
            <p:cNvPr id="16" name="図 15">
              <a:extLst>
                <a:ext uri="{FF2B5EF4-FFF2-40B4-BE49-F238E27FC236}">
                  <a16:creationId xmlns:a16="http://schemas.microsoft.com/office/drawing/2014/main" id="{E02148C8-3ABB-0E9A-A6B4-079227B925A5}"/>
                </a:ext>
              </a:extLst>
            </p:cNvPr>
            <p:cNvPicPr>
              <a:picLocks noChangeAspect="1"/>
            </p:cNvPicPr>
            <p:nvPr/>
          </p:nvPicPr>
          <p:blipFill>
            <a:blip r:embed="rId4"/>
            <a:stretch>
              <a:fillRect/>
            </a:stretch>
          </p:blipFill>
          <p:spPr>
            <a:xfrm>
              <a:off x="4554072" y="491329"/>
              <a:ext cx="3408186" cy="2185196"/>
            </a:xfrm>
            <a:prstGeom prst="rect">
              <a:avLst/>
            </a:prstGeom>
          </p:spPr>
        </p:pic>
        <p:sp>
          <p:nvSpPr>
            <p:cNvPr id="18" name="矢印: 右 17">
              <a:extLst>
                <a:ext uri="{FF2B5EF4-FFF2-40B4-BE49-F238E27FC236}">
                  <a16:creationId xmlns:a16="http://schemas.microsoft.com/office/drawing/2014/main" id="{250BD63D-FF52-48F1-42FC-FEBEEB113E59}"/>
                </a:ext>
              </a:extLst>
            </p:cNvPr>
            <p:cNvSpPr/>
            <p:nvPr/>
          </p:nvSpPr>
          <p:spPr>
            <a:xfrm rot="424188">
              <a:off x="4358488" y="1470364"/>
              <a:ext cx="1425938" cy="447675"/>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A3FD6B82-E7BD-F198-BBD4-50F6EB291540}"/>
                </a:ext>
              </a:extLst>
            </p:cNvPr>
            <p:cNvPicPr>
              <a:picLocks noChangeAspect="1"/>
            </p:cNvPicPr>
            <p:nvPr/>
          </p:nvPicPr>
          <p:blipFill>
            <a:blip r:embed="rId5"/>
            <a:stretch>
              <a:fillRect/>
            </a:stretch>
          </p:blipFill>
          <p:spPr>
            <a:xfrm>
              <a:off x="4562296" y="2890394"/>
              <a:ext cx="3408186" cy="1402102"/>
            </a:xfrm>
            <a:prstGeom prst="rect">
              <a:avLst/>
            </a:prstGeom>
          </p:spPr>
        </p:pic>
      </p:grpSp>
      <p:sp>
        <p:nvSpPr>
          <p:cNvPr id="3" name="四角形: 角を丸くする 2">
            <a:extLst>
              <a:ext uri="{FF2B5EF4-FFF2-40B4-BE49-F238E27FC236}">
                <a16:creationId xmlns:a16="http://schemas.microsoft.com/office/drawing/2014/main" id="{79D154D5-2749-404C-C3E7-AA801AA8A851}"/>
              </a:ext>
            </a:extLst>
          </p:cNvPr>
          <p:cNvSpPr/>
          <p:nvPr/>
        </p:nvSpPr>
        <p:spPr>
          <a:xfrm>
            <a:off x="8903064" y="1166295"/>
            <a:ext cx="8038913" cy="4909279"/>
          </a:xfrm>
          <a:prstGeom prst="roundRect">
            <a:avLst>
              <a:gd name="adj" fmla="val 6479"/>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334634BC-5374-7399-F5E8-A9863BE4164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32116" y="1391552"/>
            <a:ext cx="4669228" cy="2439202"/>
          </a:xfrm>
          <a:prstGeom prst="rect">
            <a:avLst/>
          </a:prstGeom>
        </p:spPr>
      </p:pic>
      <p:sp>
        <p:nvSpPr>
          <p:cNvPr id="9" name="テキスト ボックス 8">
            <a:extLst>
              <a:ext uri="{FF2B5EF4-FFF2-40B4-BE49-F238E27FC236}">
                <a16:creationId xmlns:a16="http://schemas.microsoft.com/office/drawing/2014/main" id="{D0CA6F33-D612-FA87-2943-18D8D869AAD9}"/>
              </a:ext>
            </a:extLst>
          </p:cNvPr>
          <p:cNvSpPr txBox="1"/>
          <p:nvPr/>
        </p:nvSpPr>
        <p:spPr>
          <a:xfrm>
            <a:off x="9022077" y="4028440"/>
            <a:ext cx="5322208" cy="1754326"/>
          </a:xfrm>
          <a:prstGeom prst="rect">
            <a:avLst/>
          </a:prstGeom>
          <a:noFill/>
        </p:spPr>
        <p:txBody>
          <a:bodyPr wrap="square" rtlCol="0">
            <a:spAutoFit/>
          </a:bodyPr>
          <a:lstStyle/>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a:t>
            </a:r>
            <a:r>
              <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Unity</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のアニメーターステートマシンという</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機能でキャラのモーションの移り変わりを管理</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しています。キー入力や移動速度、落下速度</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などから適切なモーションに切り替えます。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スクリプトを組んで、移動速度が変わっても足が滑らない工夫なども施しています。</a:t>
            </a:r>
          </a:p>
        </p:txBody>
      </p:sp>
      <p:pic>
        <p:nvPicPr>
          <p:cNvPr id="10" name="図 9">
            <a:extLst>
              <a:ext uri="{FF2B5EF4-FFF2-40B4-BE49-F238E27FC236}">
                <a16:creationId xmlns:a16="http://schemas.microsoft.com/office/drawing/2014/main" id="{B96B6BB6-98C0-7568-0D62-E5210825659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14170007" y="1420801"/>
            <a:ext cx="1440000" cy="1440000"/>
          </a:xfrm>
          <a:prstGeom prst="rect">
            <a:avLst/>
          </a:prstGeom>
        </p:spPr>
      </p:pic>
      <p:pic>
        <p:nvPicPr>
          <p:cNvPr id="11" name="図 10">
            <a:extLst>
              <a:ext uri="{FF2B5EF4-FFF2-40B4-BE49-F238E27FC236}">
                <a16:creationId xmlns:a16="http://schemas.microsoft.com/office/drawing/2014/main" id="{30BC724B-A7C9-CF8D-C4AA-3BB7A605048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a:fillRect/>
          </a:stretch>
        </p:blipFill>
        <p:spPr>
          <a:xfrm>
            <a:off x="15381057" y="2512939"/>
            <a:ext cx="1440000" cy="1440000"/>
          </a:xfrm>
          <a:prstGeom prst="rect">
            <a:avLst/>
          </a:prstGeom>
        </p:spPr>
      </p:pic>
      <p:pic>
        <p:nvPicPr>
          <p:cNvPr id="12" name="図 11">
            <a:extLst>
              <a:ext uri="{FF2B5EF4-FFF2-40B4-BE49-F238E27FC236}">
                <a16:creationId xmlns:a16="http://schemas.microsoft.com/office/drawing/2014/main" id="{02F0C765-AF62-6BE6-1C9B-87481ED14BE6}"/>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a:fillRect/>
          </a:stretch>
        </p:blipFill>
        <p:spPr>
          <a:xfrm>
            <a:off x="14419232" y="3729137"/>
            <a:ext cx="1440000" cy="1440000"/>
          </a:xfrm>
          <a:prstGeom prst="rect">
            <a:avLst/>
          </a:prstGeom>
        </p:spPr>
      </p:pic>
      <p:pic>
        <p:nvPicPr>
          <p:cNvPr id="14" name="図 13">
            <a:extLst>
              <a:ext uri="{FF2B5EF4-FFF2-40B4-BE49-F238E27FC236}">
                <a16:creationId xmlns:a16="http://schemas.microsoft.com/office/drawing/2014/main" id="{ED2F3E70-044F-BE62-485D-AB1020041557}"/>
              </a:ext>
            </a:extLst>
          </p:cNvPr>
          <p:cNvPicPr>
            <a:picLocks noChangeAspect="1"/>
          </p:cNvPicPr>
          <p:nvPr/>
        </p:nvPicPr>
        <p:blipFill>
          <a:blip r:embed="rId10"/>
          <a:stretch>
            <a:fillRect/>
          </a:stretch>
        </p:blipFill>
        <p:spPr>
          <a:xfrm>
            <a:off x="13151182" y="6822723"/>
            <a:ext cx="3669875" cy="2190633"/>
          </a:xfrm>
          <a:prstGeom prst="rect">
            <a:avLst/>
          </a:prstGeom>
        </p:spPr>
      </p:pic>
      <p:sp>
        <p:nvSpPr>
          <p:cNvPr id="15" name="テキスト ボックス 14">
            <a:extLst>
              <a:ext uri="{FF2B5EF4-FFF2-40B4-BE49-F238E27FC236}">
                <a16:creationId xmlns:a16="http://schemas.microsoft.com/office/drawing/2014/main" id="{E7FCDFFB-1CF5-83E4-2533-F400725FA26A}"/>
              </a:ext>
            </a:extLst>
          </p:cNvPr>
          <p:cNvSpPr txBox="1"/>
          <p:nvPr/>
        </p:nvSpPr>
        <p:spPr>
          <a:xfrm>
            <a:off x="8792144" y="6625377"/>
            <a:ext cx="4447180" cy="2308324"/>
          </a:xfrm>
          <a:prstGeom prst="rect">
            <a:avLst/>
          </a:prstGeom>
          <a:noFill/>
        </p:spPr>
        <p:txBody>
          <a:bodyPr wrap="square" rtlCol="0">
            <a:spAutoFit/>
          </a:bodyPr>
          <a:lstStyle/>
          <a:p>
            <a:r>
              <a:rPr kumimoji="1" lang="ja-JP" altLang="en-US"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強化カードの管理方法</a:t>
            </a:r>
            <a:endParaRPr kumimoji="1" lang="en-US" altLang="ja-JP" b="1"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a:t>
            </a:r>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強化カードはそれぞれ</a:t>
            </a:r>
            <a:r>
              <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Card</a:t>
            </a:r>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構造体に</a:t>
            </a:r>
            <a:endParaRPr kumimoji="1" lang="en-US" altLang="ja-JP"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u="sng"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入れられています</a:t>
            </a:r>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　現在枚数や強化倍率、ショップで出現する確率などのほか、各種処理を便利に</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a:p>
            <a:r>
              <a:rPr kumimoji="1" lang="ja-JP" altLang="en-US"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rPr>
              <a:t>分けるため文字列として、タイプなどを保持しています。</a:t>
            </a:r>
            <a:endParaRPr kumimoji="1" lang="en-US" altLang="ja-JP" dirty="0">
              <a:solidFill>
                <a:schemeClr val="tx1">
                  <a:lumMod val="65000"/>
                  <a:lumOff val="35000"/>
                </a:schemeClr>
              </a:solidFill>
              <a:latin typeface="03スマートフォントUI" panose="02000600000000000000" pitchFamily="2" charset="-128"/>
              <a:ea typeface="03スマートフォントUI" panose="02000600000000000000" pitchFamily="2" charset="-128"/>
            </a:endParaRPr>
          </a:p>
        </p:txBody>
      </p:sp>
      <p:sp>
        <p:nvSpPr>
          <p:cNvPr id="17" name="スライド番号プレースホルダー 1">
            <a:extLst>
              <a:ext uri="{FF2B5EF4-FFF2-40B4-BE49-F238E27FC236}">
                <a16:creationId xmlns:a16="http://schemas.microsoft.com/office/drawing/2014/main" id="{8C206DBD-2578-E91A-3FDF-2E01CC1D5BC2}"/>
              </a:ext>
            </a:extLst>
          </p:cNvPr>
          <p:cNvSpPr>
            <a:spLocks noGrp="1"/>
          </p:cNvSpPr>
          <p:nvPr>
            <p:ph type="sldNum" sz="quarter" idx="12"/>
          </p:nvPr>
        </p:nvSpPr>
        <p:spPr>
          <a:xfrm>
            <a:off x="-3126733" y="9212225"/>
            <a:ext cx="3840480" cy="511175"/>
          </a:xfrm>
        </p:spPr>
        <p:txBody>
          <a:bodyPr/>
          <a:lstStyle/>
          <a:p>
            <a:fld id="{9A48D32E-AE2D-4BEA-AC6A-B6FB17EC9AD6}" type="slidenum">
              <a:rPr kumimoji="1" lang="ja-JP" altLang="en-US" smtClean="0"/>
              <a:t>9</a:t>
            </a:fld>
            <a:r>
              <a:rPr kumimoji="1" lang="en-US" altLang="ja-JP" dirty="0"/>
              <a:t>/22</a:t>
            </a:r>
            <a:endParaRPr kumimoji="1" lang="ja-JP" altLang="en-US" dirty="0"/>
          </a:p>
        </p:txBody>
      </p:sp>
    </p:spTree>
    <p:extLst>
      <p:ext uri="{BB962C8B-B14F-4D97-AF65-F5344CB8AC3E}">
        <p14:creationId xmlns:p14="http://schemas.microsoft.com/office/powerpoint/2010/main" val="412232444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18084</TotalTime>
  <Words>8721</Words>
  <Application>Microsoft Office PowerPoint</Application>
  <PresentationFormat>ユーザー設定</PresentationFormat>
  <Paragraphs>451</Paragraphs>
  <Slides>23</Slides>
  <Notes>1</Notes>
  <HiddenSlides>0</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23</vt:i4>
      </vt:variant>
    </vt:vector>
  </HeadingPairs>
  <TitlesOfParts>
    <vt:vector size="31" baseType="lpstr">
      <vt:lpstr>07やさしさゴシック</vt:lpstr>
      <vt:lpstr>Aptos</vt:lpstr>
      <vt:lpstr>マキナス 4 Flat</vt:lpstr>
      <vt:lpstr>03スマートフォントUI</vt:lpstr>
      <vt:lpstr>Arial</vt:lpstr>
      <vt:lpstr>游ゴシック</vt:lpstr>
      <vt:lpstr>Aptos Display</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あ あ</dc:creator>
  <cp:lastModifiedBy>KOTA IGARASHI</cp:lastModifiedBy>
  <cp:revision>144</cp:revision>
  <dcterms:created xsi:type="dcterms:W3CDTF">2025-03-15T07:05:24Z</dcterms:created>
  <dcterms:modified xsi:type="dcterms:W3CDTF">2025-08-31T12:43:18Z</dcterms:modified>
</cp:coreProperties>
</file>